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360"/>
              </a:spcBef>
              <a:spcAft>
                <a:spcPts val="0"/>
              </a:spcAft>
              <a:buNone/>
              <a:defRPr b="0" i="0" sz="12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None/>
              <a:defRPr b="0" i="0" sz="1200" u="none" cap="none" strike="noStrike">
                <a:solidFill>
                  <a:schemeClr val="dk1"/>
                </a:solidFill>
                <a:latin typeface="Calibri"/>
                <a:ea typeface="Calibri"/>
                <a:cs typeface="Calibri"/>
                <a:sym typeface="Calibri"/>
              </a:defRPr>
            </a:lvl3pPr>
            <a:lvl4pPr indent="0" lvl="3" marL="1371600" marR="0" rtl="0" algn="l">
              <a:spcBef>
                <a:spcPts val="360"/>
              </a:spcBef>
              <a:spcAft>
                <a:spcPts val="0"/>
              </a:spcAft>
              <a:buNone/>
              <a:defRPr b="0" i="0" sz="1200" u="none" cap="none" strike="noStrike">
                <a:solidFill>
                  <a:schemeClr val="dk1"/>
                </a:solidFill>
                <a:latin typeface="Calibri"/>
                <a:ea typeface="Calibri"/>
                <a:cs typeface="Calibri"/>
                <a:sym typeface="Calibri"/>
              </a:defRPr>
            </a:lvl4pPr>
            <a:lvl5pPr indent="0" lvl="4" marL="1828800" marR="0" rtl="0" algn="l">
              <a:spcBef>
                <a:spcPts val="360"/>
              </a:spcBef>
              <a:spcAft>
                <a:spcPts val="0"/>
              </a:spcAft>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 name="Shape 40"/>
        <p:cNvGrpSpPr/>
        <p:nvPr/>
      </p:nvGrpSpPr>
      <p:grpSpPr>
        <a:xfrm>
          <a:off x="0" y="0"/>
          <a:ext cx="0" cy="0"/>
          <a:chOff x="0" y="0"/>
          <a:chExt cx="0" cy="0"/>
        </a:xfrm>
      </p:grpSpPr>
      <p:sp>
        <p:nvSpPr>
          <p:cNvPr id="41" name="Shape 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 name="Shape 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3" name="Shape 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Zmínit</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POS + handheld zařízení</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RPOS (PCR + SW pro stojany a fuel controllery), </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kreditni/platební systémy, </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mobilní platformy</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SW pro management (zásoby, nabídky, ceny)</a:t>
            </a:r>
          </a:p>
        </p:txBody>
      </p:sp>
      <p:sp>
        <p:nvSpPr>
          <p:cNvPr id="124" name="Shape 1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2" name="Shape 1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33" name="Shape 1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4" name="Shape 1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45" name="Shape 1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61" name="Shape 1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Vývoj softwarových řešení v ČR</a:t>
            </a:r>
          </a:p>
        </p:txBody>
      </p:sp>
      <p:sp>
        <p:nvSpPr>
          <p:cNvPr id="182" name="Shape 1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89" name="Shape 1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19" name="Shape 21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8" name="Shape 23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39" name="Shape 23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8" name="Shape 2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53" name="Shape 5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252000" lvl="0" marL="252000" marR="0" rtl="0" algn="l">
              <a:lnSpc>
                <a:spcPct val="275000"/>
              </a:lnSpc>
              <a:spcBef>
                <a:spcPts val="0"/>
              </a:spcBef>
              <a:spcAft>
                <a:spcPts val="0"/>
              </a:spcAft>
              <a:buClr>
                <a:srgbClr val="54B948"/>
              </a:buClr>
              <a:buSzPct val="80000"/>
              <a:buFont typeface="Noto Sans Symbols"/>
              <a:buChar char="▪"/>
            </a:pPr>
            <a:r>
              <a:rPr b="0" i="0" lang="en-US" sz="1200" u="none" cap="none" strike="noStrike">
                <a:solidFill>
                  <a:schemeClr val="dk1"/>
                </a:solidFill>
                <a:latin typeface="Calibri"/>
                <a:ea typeface="Calibri"/>
                <a:cs typeface="Calibri"/>
                <a:sym typeface="Calibri"/>
              </a:rPr>
              <a:t>Embedded vývoj – C++</a:t>
            </a:r>
          </a:p>
          <a:p>
            <a:pPr indent="-252000" lvl="0" marL="252000" marR="0" rtl="0" algn="l">
              <a:lnSpc>
                <a:spcPct val="275000"/>
              </a:lnSpc>
              <a:spcBef>
                <a:spcPts val="360"/>
              </a:spcBef>
              <a:spcAft>
                <a:spcPts val="0"/>
              </a:spcAft>
              <a:buClr>
                <a:srgbClr val="54B948"/>
              </a:buClr>
              <a:buSzPct val="80000"/>
              <a:buFont typeface="Noto Sans Symbols"/>
              <a:buChar char="▪"/>
            </a:pPr>
            <a:r>
              <a:rPr b="0" i="0" lang="en-US" sz="1200" u="none" cap="none" strike="noStrike">
                <a:solidFill>
                  <a:schemeClr val="dk1"/>
                </a:solidFill>
                <a:latin typeface="Calibri"/>
                <a:ea typeface="Calibri"/>
                <a:cs typeface="Calibri"/>
                <a:sym typeface="Calibri"/>
              </a:rPr>
              <a:t>Desktop aplikace – C#</a:t>
            </a:r>
          </a:p>
          <a:p>
            <a:pPr indent="-252000" lvl="0" marL="252000" marR="0" rtl="0" algn="l">
              <a:lnSpc>
                <a:spcPct val="275000"/>
              </a:lnSpc>
              <a:spcBef>
                <a:spcPts val="360"/>
              </a:spcBef>
              <a:spcAft>
                <a:spcPts val="0"/>
              </a:spcAft>
              <a:buClr>
                <a:srgbClr val="54B948"/>
              </a:buClr>
              <a:buSzPct val="80000"/>
              <a:buFont typeface="Noto Sans Symbols"/>
              <a:buChar char="▪"/>
            </a:pPr>
            <a:r>
              <a:rPr b="0" i="0" lang="en-US" sz="1200" u="none" cap="none" strike="noStrike">
                <a:solidFill>
                  <a:schemeClr val="dk1"/>
                </a:solidFill>
                <a:latin typeface="Calibri"/>
                <a:ea typeface="Calibri"/>
                <a:cs typeface="Calibri"/>
                <a:sym typeface="Calibri"/>
              </a:rPr>
              <a:t>Servery – C#, SQL</a:t>
            </a:r>
          </a:p>
          <a:p>
            <a:pPr indent="-252000" lvl="0" marL="252000" marR="0" rtl="0" algn="l">
              <a:lnSpc>
                <a:spcPct val="275000"/>
              </a:lnSpc>
              <a:spcBef>
                <a:spcPts val="360"/>
              </a:spcBef>
              <a:spcAft>
                <a:spcPts val="0"/>
              </a:spcAft>
              <a:buClr>
                <a:srgbClr val="54B948"/>
              </a:buClr>
              <a:buSzPct val="80000"/>
              <a:buFont typeface="Noto Sans Symbols"/>
              <a:buChar char="▪"/>
            </a:pPr>
            <a:r>
              <a:rPr b="0" i="0" lang="en-US" sz="1200" u="none" cap="none" strike="noStrike">
                <a:solidFill>
                  <a:schemeClr val="dk1"/>
                </a:solidFill>
                <a:latin typeface="Calibri"/>
                <a:ea typeface="Calibri"/>
                <a:cs typeface="Calibri"/>
                <a:sym typeface="Calibri"/>
              </a:rPr>
              <a:t>Mobilní aplikace – Objective-C, Java</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88" name="Shape 28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297" name="Shape 2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Vývoj softwarových řešení v ČR</a:t>
            </a:r>
          </a:p>
        </p:txBody>
      </p:sp>
      <p:sp>
        <p:nvSpPr>
          <p:cNvPr id="306" name="Shape 3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13" name="Shape 31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0" name="Shape 32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Více než </a:t>
            </a:r>
            <a:r>
              <a:rPr b="1" i="0" lang="en-US" sz="1200" u="none" cap="none" strike="noStrike">
                <a:solidFill>
                  <a:schemeClr val="dk1"/>
                </a:solidFill>
                <a:latin typeface="Calibri"/>
                <a:ea typeface="Calibri"/>
                <a:cs typeface="Calibri"/>
                <a:sym typeface="Calibri"/>
              </a:rPr>
              <a:t>100,000</a:t>
            </a:r>
            <a:r>
              <a:rPr b="0" i="0" lang="en-US" sz="1200" u="none" cap="none" strike="noStrike">
                <a:solidFill>
                  <a:schemeClr val="dk1"/>
                </a:solidFill>
                <a:latin typeface="Calibri"/>
                <a:ea typeface="Calibri"/>
                <a:cs typeface="Calibri"/>
                <a:sym typeface="Calibri"/>
              </a:rPr>
              <a:t> restaurací po celém světě</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Více terminálů s volenou „master“ jednotkou</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Zpracování transakcí v datovém centru (Hosted Solutions) – Pulse (RT, RG)</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Log managament – detekce SW/HW problémů</a:t>
            </a: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Možnost přístupu z datového centra (monitoring, odstraňování problémů)</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21" name="Shape 32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30" name="Shape 3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40" name="Shape 3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9" name="Shape 34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50" name="Shape 35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9" name="Shape 35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60" name="Shape 36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9" name="Shape 36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Gone are the days of waiting for cumbersome reports to be generated after the business day.</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Pulse Real-Time embraces the idea of delivering actionable information in real time to a user’s smartphone. Operators experience the nirvana of knowing exactly what is going on in the business, regardless of where they are. By turning data collected from the POS system into actionable information, operators can immediately make decisions that directly impact the bottom line.</a:t>
            </a:r>
          </a:p>
        </p:txBody>
      </p:sp>
      <p:sp>
        <p:nvSpPr>
          <p:cNvPr id="370" name="Shape 37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NCR Corporation is the global leader in consumer transaction technologies, turning everyday interactions with businesses into exceptional experiences. </a:t>
            </a:r>
          </a:p>
        </p:txBody>
      </p:sp>
      <p:sp>
        <p:nvSpPr>
          <p:cNvPr id="60" name="Shape 6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Current sales and labor, detailed checks, payment reports, promotions, item sales tracker, occupied tables, employee performance and leaders, forecasting, SO</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Ted’s Montana Grill yields profit from using NCR Pulse Real-Time application. NCR Pulse Real-Time app helps Ted’s Montana Grill save hundreds of thousands of dollars</a:t>
            </a:r>
          </a:p>
        </p:txBody>
      </p:sp>
      <p:sp>
        <p:nvSpPr>
          <p:cNvPr id="380" name="Shape 3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9" name="Shape 3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390" name="Shape 3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00" name="Shape 4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9" name="Shape 40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10" name="Shape 41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6" name="Shape 4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17" name="Shape 4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50" name="Shape 45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With its software, hardware, and portfolio of services, NCR enables more than 450 million transactions daily across the retail, financial, travel, hospitality, telecom and technology industries. NCR solutions run the everyday transactions that make your life easier.</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60" name="Shape 46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8" name="Shape 4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69" name="Shape 4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 name="Shape 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1884, National Cash Register, první mechanická pokladna</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Během druhé světové války NCR přispěla ve spolupráci s Turingem k dešifrování Enigmy</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1957, první tranzistorový počítač na světě NCR 304</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1968, John L. Janning z NCR zdokonalil LCD displeje</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1974, NCR commercialized first bar code scanners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1982, pioneer in bringing industry standards and open systems architecture to the computer market, first such system was the UNIX-powered TOWER 16/32</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1997, evolution from a hardware-only company to a full solutions provider by acquiring software companies and selling its computer hardware manufacturing assets</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2003, NCR granted patent for signature capture.</a:t>
            </a:r>
          </a:p>
          <a:p>
            <a:pPr indent="0" lvl="0" marL="0" marR="0" rtl="0" algn="l">
              <a:spcBef>
                <a:spcPts val="360"/>
              </a:spcBef>
              <a:spcAft>
                <a:spcPts val="0"/>
              </a:spcAft>
              <a:buSzPct val="25000"/>
              <a:buNone/>
            </a:pPr>
            <a:r>
              <a:rPr b="0" i="0" lang="en-US" sz="1200" u="none" cap="none" strike="noStrike">
                <a:solidFill>
                  <a:schemeClr val="dk1"/>
                </a:solidFill>
                <a:latin typeface="Calibri"/>
                <a:ea typeface="Calibri"/>
                <a:cs typeface="Calibri"/>
                <a:sym typeface="Calibri"/>
              </a:rPr>
              <a:t>jenom v roce 2013 zhruba 150 nových patentů...</a:t>
            </a:r>
          </a:p>
        </p:txBody>
      </p:sp>
      <p:sp>
        <p:nvSpPr>
          <p:cNvPr id="67" name="Shape 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77" name="Shape 7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97" name="Shape 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 name="Shape 1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Vývoj softwarových řešení v ČR</a:t>
            </a:r>
          </a:p>
        </p:txBody>
      </p:sp>
      <p:sp>
        <p:nvSpPr>
          <p:cNvPr id="107" name="Shape 1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k dnešnímu dni 182 zaměstnanců, z toho 103 SE a 56 QA</a:t>
            </a:r>
          </a:p>
        </p:txBody>
      </p:sp>
      <p:sp>
        <p:nvSpPr>
          <p:cNvPr id="114" name="Shape 11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 Id="rId3"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14" name="Shape 14"/>
        <p:cNvGrpSpPr/>
        <p:nvPr/>
      </p:nvGrpSpPr>
      <p:grpSpPr>
        <a:xfrm>
          <a:off x="0" y="0"/>
          <a:ext cx="0" cy="0"/>
          <a:chOff x="0" y="0"/>
          <a:chExt cx="0" cy="0"/>
        </a:xfrm>
      </p:grpSpPr>
      <p:pic>
        <p:nvPicPr>
          <p:cNvPr descr="1.png" id="15" name="Shape 15"/>
          <p:cNvPicPr preferRelativeResize="0"/>
          <p:nvPr/>
        </p:nvPicPr>
        <p:blipFill rotWithShape="1">
          <a:blip r:embed="rId2">
            <a:alphaModFix/>
          </a:blip>
          <a:srcRect b="0" l="0" r="0" t="0"/>
          <a:stretch/>
        </p:blipFill>
        <p:spPr>
          <a:xfrm>
            <a:off x="0" y="0"/>
            <a:ext cx="4968153" cy="5143499"/>
          </a:xfrm>
          <a:prstGeom prst="rect">
            <a:avLst/>
          </a:prstGeom>
          <a:noFill/>
          <a:ln>
            <a:noFill/>
          </a:ln>
        </p:spPr>
      </p:pic>
      <p:sp>
        <p:nvSpPr>
          <p:cNvPr id="16" name="Shape 16"/>
          <p:cNvSpPr txBox="1"/>
          <p:nvPr>
            <p:ph idx="1" type="body"/>
          </p:nvPr>
        </p:nvSpPr>
        <p:spPr>
          <a:xfrm>
            <a:off x="514185" y="1160770"/>
            <a:ext cx="3908424" cy="2200700"/>
          </a:xfrm>
          <a:prstGeom prst="rect">
            <a:avLst/>
          </a:prstGeom>
          <a:noFill/>
          <a:ln>
            <a:noFill/>
          </a:ln>
        </p:spPr>
        <p:txBody>
          <a:bodyPr anchorCtr="0" anchor="t" bIns="91425" lIns="91425" rIns="91425" tIns="91425"/>
          <a:lstStyle>
            <a:lvl1pPr indent="0" lvl="0" marL="0" marR="0" rtl="0" algn="l">
              <a:lnSpc>
                <a:spcPct val="103125"/>
              </a:lnSpc>
              <a:spcBef>
                <a:spcPts val="64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158750" lvl="1" marL="742950" marR="0" rtl="0" algn="l">
              <a:lnSpc>
                <a:spcPct val="123749"/>
              </a:lnSpc>
              <a:spcBef>
                <a:spcPts val="400"/>
              </a:spcBef>
              <a:spcAft>
                <a:spcPts val="0"/>
              </a:spcAft>
              <a:buClr>
                <a:srgbClr val="404040"/>
              </a:buClr>
              <a:buSzPct val="100000"/>
              <a:buFont typeface="Arial"/>
              <a:buChar char="–"/>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 name="Shape 17"/>
          <p:cNvSpPr txBox="1"/>
          <p:nvPr>
            <p:ph idx="2" type="body"/>
          </p:nvPr>
        </p:nvSpPr>
        <p:spPr>
          <a:xfrm>
            <a:off x="514185" y="3416216"/>
            <a:ext cx="3908424" cy="711712"/>
          </a:xfrm>
          <a:prstGeom prst="rect">
            <a:avLst/>
          </a:prstGeom>
          <a:noFill/>
          <a:ln>
            <a:noFill/>
          </a:ln>
        </p:spPr>
        <p:txBody>
          <a:bodyPr anchorCtr="0" anchor="t" bIns="91425" lIns="91425" rIns="91425" tIns="91425"/>
          <a:lstStyle>
            <a:lvl1pPr indent="0" lvl="0" marL="0" marR="0" rtl="0" algn="l">
              <a:lnSpc>
                <a:spcPct val="111111"/>
              </a:lnSpc>
              <a:spcBef>
                <a:spcPts val="360"/>
              </a:spcBef>
              <a:spcAft>
                <a:spcPts val="0"/>
              </a:spcAft>
              <a:buClr>
                <a:srgbClr val="FFFFFF"/>
              </a:buClr>
              <a:buFont typeface="Arial"/>
              <a:buNone/>
              <a:defRPr b="0" i="0" sz="1800" u="none" cap="none" strike="noStrike">
                <a:solidFill>
                  <a:srgbClr val="FFFFFF"/>
                </a:solidFill>
                <a:latin typeface="Arial"/>
                <a:ea typeface="Arial"/>
                <a:cs typeface="Arial"/>
                <a:sym typeface="Arial"/>
              </a:defRPr>
            </a:lvl1pPr>
            <a:lvl2pPr indent="-158750" lvl="1" marL="742950" marR="0" rtl="0" algn="l">
              <a:lnSpc>
                <a:spcPct val="123749"/>
              </a:lnSpc>
              <a:spcBef>
                <a:spcPts val="400"/>
              </a:spcBef>
              <a:spcAft>
                <a:spcPts val="0"/>
              </a:spcAft>
              <a:buClr>
                <a:srgbClr val="404040"/>
              </a:buClr>
              <a:buSzPct val="100000"/>
              <a:buFont typeface="Arial"/>
              <a:buChar char="–"/>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lide">
    <p:spTree>
      <p:nvGrpSpPr>
        <p:cNvPr id="18" name="Shape 18"/>
        <p:cNvGrpSpPr/>
        <p:nvPr/>
      </p:nvGrpSpPr>
      <p:grpSpPr>
        <a:xfrm>
          <a:off x="0" y="0"/>
          <a:ext cx="0" cy="0"/>
          <a:chOff x="0" y="0"/>
          <a:chExt cx="0" cy="0"/>
        </a:xfrm>
      </p:grpSpPr>
      <p:pic>
        <p:nvPicPr>
          <p:cNvPr descr="2.png" id="19" name="Shape 19"/>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20" name="Shape 20"/>
          <p:cNvSpPr txBox="1"/>
          <p:nvPr>
            <p:ph idx="1" type="body"/>
          </p:nvPr>
        </p:nvSpPr>
        <p:spPr>
          <a:xfrm>
            <a:off x="536575" y="366712"/>
            <a:ext cx="6264980" cy="4375149"/>
          </a:xfrm>
          <a:prstGeom prst="rect">
            <a:avLst/>
          </a:prstGeom>
          <a:noFill/>
          <a:ln>
            <a:noFill/>
          </a:ln>
        </p:spPr>
        <p:txBody>
          <a:bodyPr anchorCtr="0" anchor="ctr" bIns="91425" lIns="91425" rIns="91425" tIns="91425"/>
          <a:lstStyle>
            <a:lvl1pPr indent="0" lvl="0" marL="0" marR="0" rtl="0" algn="l">
              <a:lnSpc>
                <a:spcPct val="96666"/>
              </a:lnSpc>
              <a:spcBef>
                <a:spcPts val="1200"/>
              </a:spcBef>
              <a:spcAft>
                <a:spcPts val="0"/>
              </a:spcAft>
              <a:buClr>
                <a:schemeClr val="lt1"/>
              </a:buClr>
              <a:buFont typeface="Arial"/>
              <a:buNone/>
              <a:defRPr b="0" i="0" sz="6000" u="none" cap="none" strike="noStrike">
                <a:solidFill>
                  <a:schemeClr val="lt1"/>
                </a:solidFill>
                <a:latin typeface="Arial"/>
                <a:ea typeface="Arial"/>
                <a:cs typeface="Arial"/>
                <a:sym typeface="Arial"/>
              </a:defRPr>
            </a:lvl1pPr>
            <a:lvl2pPr indent="0" lvl="1" marL="457200" marR="0" rtl="0" algn="l">
              <a:lnSpc>
                <a:spcPct val="123749"/>
              </a:lnSpc>
              <a:spcBef>
                <a:spcPts val="400"/>
              </a:spcBef>
              <a:spcAft>
                <a:spcPts val="0"/>
              </a:spcAft>
              <a:buClr>
                <a:srgbClr val="404040"/>
              </a:buClr>
              <a:buFont typeface="Arial"/>
              <a:buNone/>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 name="Shape 21"/>
          <p:cNvSpPr txBox="1"/>
          <p:nvPr>
            <p:ph idx="2" type="body"/>
          </p:nvPr>
        </p:nvSpPr>
        <p:spPr>
          <a:xfrm>
            <a:off x="564335" y="3795712"/>
            <a:ext cx="5882701" cy="763586"/>
          </a:xfrm>
          <a:prstGeom prst="rect">
            <a:avLst/>
          </a:prstGeom>
          <a:noFill/>
          <a:ln>
            <a:noFill/>
          </a:ln>
        </p:spPr>
        <p:txBody>
          <a:bodyPr anchorCtr="0" anchor="t" bIns="91425" lIns="91425" rIns="91425" tIns="91425"/>
          <a:lstStyle>
            <a:lvl1pPr indent="0" lvl="0" marL="0" marR="0" rtl="0" algn="l">
              <a:lnSpc>
                <a:spcPct val="110714"/>
              </a:lnSpc>
              <a:spcBef>
                <a:spcPts val="280"/>
              </a:spcBef>
              <a:spcAft>
                <a:spcPts val="0"/>
              </a:spcAft>
              <a:buClr>
                <a:srgbClr val="FFFFFF"/>
              </a:buClr>
              <a:buFont typeface="Arial"/>
              <a:buNone/>
              <a:defRPr b="0" i="0" sz="1400" u="none" cap="none" strike="noStrike">
                <a:solidFill>
                  <a:srgbClr val="FFFFFF"/>
                </a:solidFill>
                <a:latin typeface="Arial"/>
                <a:ea typeface="Arial"/>
                <a:cs typeface="Arial"/>
                <a:sym typeface="Arial"/>
              </a:defRPr>
            </a:lvl1pPr>
            <a:lvl2pPr indent="-158750" lvl="1" marL="742950" marR="0" rtl="0" algn="l">
              <a:lnSpc>
                <a:spcPct val="123749"/>
              </a:lnSpc>
              <a:spcBef>
                <a:spcPts val="400"/>
              </a:spcBef>
              <a:spcAft>
                <a:spcPts val="0"/>
              </a:spcAft>
              <a:buClr>
                <a:srgbClr val="404040"/>
              </a:buClr>
              <a:buSzPct val="100000"/>
              <a:buFont typeface="Arial"/>
              <a:buChar char="–"/>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 name="Shape 22"/>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py only layout">
    <p:spTree>
      <p:nvGrpSpPr>
        <p:cNvPr id="23" name="Shape 23"/>
        <p:cNvGrpSpPr/>
        <p:nvPr/>
      </p:nvGrpSpPr>
      <p:grpSpPr>
        <a:xfrm>
          <a:off x="0" y="0"/>
          <a:ext cx="0" cy="0"/>
          <a:chOff x="0" y="0"/>
          <a:chExt cx="0" cy="0"/>
        </a:xfrm>
      </p:grpSpPr>
      <p:sp>
        <p:nvSpPr>
          <p:cNvPr id="24" name="Shape 24"/>
          <p:cNvSpPr txBox="1"/>
          <p:nvPr>
            <p:ph idx="1" type="body"/>
          </p:nvPr>
        </p:nvSpPr>
        <p:spPr>
          <a:xfrm>
            <a:off x="899950" y="1219901"/>
            <a:ext cx="7722549" cy="3313997"/>
          </a:xfrm>
          <a:prstGeom prst="rect">
            <a:avLst/>
          </a:prstGeom>
          <a:noFill/>
          <a:ln>
            <a:noFill/>
          </a:ln>
        </p:spPr>
        <p:txBody>
          <a:bodyPr anchorCtr="0" anchor="t" bIns="91425" lIns="91425" rIns="91425" tIns="91425"/>
          <a:lstStyle>
            <a:lvl1pPr indent="-3175" lvl="0" marL="142875" marR="0" rtl="0" algn="l">
              <a:lnSpc>
                <a:spcPct val="100000"/>
              </a:lnSpc>
              <a:spcBef>
                <a:spcPts val="0"/>
              </a:spcBef>
              <a:spcAft>
                <a:spcPts val="100"/>
              </a:spcAft>
              <a:buClr>
                <a:srgbClr val="404040"/>
              </a:buClr>
              <a:buSzPct val="100000"/>
              <a:buFont typeface="Arial"/>
              <a:buChar char="•"/>
              <a:defRPr b="0" i="0" sz="2200" u="none" cap="none" strike="noStrike">
                <a:solidFill>
                  <a:srgbClr val="404040"/>
                </a:solidFill>
                <a:latin typeface="Arial"/>
                <a:ea typeface="Arial"/>
                <a:cs typeface="Arial"/>
                <a:sym typeface="Arial"/>
              </a:defRPr>
            </a:lvl1pPr>
            <a:lvl2pPr indent="-19400" lvl="1" marL="298800" marR="0" rtl="0" algn="l">
              <a:lnSpc>
                <a:spcPct val="100000"/>
              </a:lnSpc>
              <a:spcBef>
                <a:spcPts val="0"/>
              </a:spcBef>
              <a:spcAft>
                <a:spcPts val="0"/>
              </a:spcAft>
              <a:buClr>
                <a:srgbClr val="404040"/>
              </a:buClr>
              <a:buSzPct val="100000"/>
              <a:buFont typeface="Arial"/>
              <a:buChar char="–"/>
              <a:defRPr b="0" i="0" sz="2000" u="none" cap="none" strike="noStrike">
                <a:solidFill>
                  <a:srgbClr val="404040"/>
                </a:solidFill>
                <a:latin typeface="Arial"/>
                <a:ea typeface="Arial"/>
                <a:cs typeface="Arial"/>
                <a:sym typeface="Arial"/>
              </a:defRPr>
            </a:lvl2pPr>
            <a:lvl3pPr indent="-30900" lvl="2" marL="450000" marR="0" rtl="0" algn="l">
              <a:lnSpc>
                <a:spcPct val="100000"/>
              </a:lnSpc>
              <a:spcBef>
                <a:spcPts val="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47699" lvl="3" marL="619200" marR="0" rtl="0" algn="l">
              <a:lnSpc>
                <a:spcPct val="100000"/>
              </a:lnSpc>
              <a:spcBef>
                <a:spcPts val="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42700" lvl="4" marL="792000" marR="0" rtl="0" algn="l">
              <a:lnSpc>
                <a:spcPct val="100000"/>
              </a:lnSpc>
              <a:spcBef>
                <a:spcPts val="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 name="Shape 25"/>
          <p:cNvSpPr txBox="1"/>
          <p:nvPr>
            <p:ph idx="2" type="body"/>
          </p:nvPr>
        </p:nvSpPr>
        <p:spPr>
          <a:xfrm>
            <a:off x="900000" y="200025"/>
            <a:ext cx="7731124" cy="719999"/>
          </a:xfrm>
          <a:prstGeom prst="rect">
            <a:avLst/>
          </a:prstGeom>
          <a:noFill/>
          <a:ln>
            <a:noFill/>
          </a:ln>
        </p:spPr>
        <p:txBody>
          <a:bodyPr anchorCtr="0" anchor="t" bIns="91425" lIns="91425" rIns="91425" tIns="91425"/>
          <a:lstStyle>
            <a:lvl1pPr indent="0" lvl="0" marL="0" marR="0" rtl="0" algn="l">
              <a:lnSpc>
                <a:spcPct val="108333"/>
              </a:lnSpc>
              <a:spcBef>
                <a:spcPts val="0"/>
              </a:spcBef>
              <a:spcAft>
                <a:spcPts val="0"/>
              </a:spcAft>
              <a:buClr>
                <a:srgbClr val="404040"/>
              </a:buClr>
              <a:buFont typeface="Arial"/>
              <a:buNone/>
              <a:defRPr b="0" i="0" sz="2400" u="none" cap="none" strike="noStrike">
                <a:solidFill>
                  <a:srgbClr val="404040"/>
                </a:solidFill>
                <a:latin typeface="Arial"/>
                <a:ea typeface="Arial"/>
                <a:cs typeface="Arial"/>
                <a:sym typeface="Arial"/>
              </a:defRPr>
            </a:lvl1pPr>
            <a:lvl2pPr indent="0" lvl="1" marL="457200" marR="0" rtl="0" algn="l">
              <a:lnSpc>
                <a:spcPct val="123749"/>
              </a:lnSpc>
              <a:spcBef>
                <a:spcPts val="400"/>
              </a:spcBef>
              <a:spcAft>
                <a:spcPts val="0"/>
              </a:spcAft>
              <a:buClr>
                <a:srgbClr val="404040"/>
              </a:buClr>
              <a:buFont typeface="Arial"/>
              <a:buNone/>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 name="Shape 26"/>
          <p:cNvSpPr txBox="1"/>
          <p:nvPr>
            <p:ph idx="10" type="dt"/>
          </p:nvPr>
        </p:nvSpPr>
        <p:spPr>
          <a:xfrm>
            <a:off x="900112" y="4760912"/>
            <a:ext cx="690561" cy="274636"/>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800" u="none" cap="none" strike="noStrike">
                <a:solidFill>
                  <a:schemeClr val="dk2"/>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pic>
        <p:nvPicPr>
          <p:cNvPr descr="GreenRibbon2.PNG" id="28" name="Shape 28"/>
          <p:cNvPicPr preferRelativeResize="0"/>
          <p:nvPr/>
        </p:nvPicPr>
        <p:blipFill rotWithShape="1">
          <a:blip r:embed="rId2">
            <a:alphaModFix/>
          </a:blip>
          <a:srcRect b="0" l="0" r="0" t="0"/>
          <a:stretch/>
        </p:blipFill>
        <p:spPr>
          <a:xfrm>
            <a:off x="0" y="0"/>
            <a:ext cx="504824"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29" name="Shape 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layout + heading">
    <p:spTree>
      <p:nvGrpSpPr>
        <p:cNvPr id="30" name="Shape 30"/>
        <p:cNvGrpSpPr/>
        <p:nvPr/>
      </p:nvGrpSpPr>
      <p:grpSpPr>
        <a:xfrm>
          <a:off x="0" y="0"/>
          <a:ext cx="0" cy="0"/>
          <a:chOff x="0" y="0"/>
          <a:chExt cx="0" cy="0"/>
        </a:xfrm>
      </p:grpSpPr>
      <p:sp>
        <p:nvSpPr>
          <p:cNvPr id="31" name="Shape 31"/>
          <p:cNvSpPr txBox="1"/>
          <p:nvPr>
            <p:ph idx="1" type="body"/>
          </p:nvPr>
        </p:nvSpPr>
        <p:spPr>
          <a:xfrm>
            <a:off x="900000" y="200025"/>
            <a:ext cx="7731124" cy="719999"/>
          </a:xfrm>
          <a:prstGeom prst="rect">
            <a:avLst/>
          </a:prstGeom>
          <a:noFill/>
          <a:ln>
            <a:noFill/>
          </a:ln>
        </p:spPr>
        <p:txBody>
          <a:bodyPr anchorCtr="0" anchor="t" bIns="91425" lIns="91425" rIns="91425" tIns="91425"/>
          <a:lstStyle>
            <a:lvl1pPr indent="0" lvl="0" marL="0" marR="0" rtl="0" algn="l">
              <a:lnSpc>
                <a:spcPct val="108333"/>
              </a:lnSpc>
              <a:spcBef>
                <a:spcPts val="0"/>
              </a:spcBef>
              <a:spcAft>
                <a:spcPts val="0"/>
              </a:spcAft>
              <a:buClr>
                <a:srgbClr val="404040"/>
              </a:buClr>
              <a:buFont typeface="Arial"/>
              <a:buNone/>
              <a:defRPr b="0" i="0" sz="2400" u="none" cap="none" strike="noStrike">
                <a:solidFill>
                  <a:srgbClr val="404040"/>
                </a:solidFill>
                <a:latin typeface="Arial"/>
                <a:ea typeface="Arial"/>
                <a:cs typeface="Arial"/>
                <a:sym typeface="Arial"/>
              </a:defRPr>
            </a:lvl1pPr>
            <a:lvl2pPr indent="0" lvl="1" marL="457200" marR="0" rtl="0" algn="l">
              <a:lnSpc>
                <a:spcPct val="123749"/>
              </a:lnSpc>
              <a:spcBef>
                <a:spcPts val="400"/>
              </a:spcBef>
              <a:spcAft>
                <a:spcPts val="0"/>
              </a:spcAft>
              <a:buClr>
                <a:srgbClr val="404040"/>
              </a:buClr>
              <a:buFont typeface="Arial"/>
              <a:buNone/>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10" type="dt"/>
          </p:nvPr>
        </p:nvSpPr>
        <p:spPr>
          <a:xfrm>
            <a:off x="900112" y="4760912"/>
            <a:ext cx="1945637" cy="274636"/>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800" u="none" cap="none" strike="noStrike">
                <a:solidFill>
                  <a:schemeClr val="dk2"/>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3" name="Shape 3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pic>
        <p:nvPicPr>
          <p:cNvPr descr="GreenRibbon2.PNG" id="34" name="Shape 34"/>
          <p:cNvPicPr preferRelativeResize="0"/>
          <p:nvPr/>
        </p:nvPicPr>
        <p:blipFill rotWithShape="1">
          <a:blip r:embed="rId2">
            <a:alphaModFix/>
          </a:blip>
          <a:srcRect b="0" l="0" r="0" t="0"/>
          <a:stretch/>
        </p:blipFill>
        <p:spPr>
          <a:xfrm>
            <a:off x="0" y="0"/>
            <a:ext cx="504824"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Basic layout + heading">
    <p:spTree>
      <p:nvGrpSpPr>
        <p:cNvPr id="35" name="Shape 35"/>
        <p:cNvGrpSpPr/>
        <p:nvPr/>
      </p:nvGrpSpPr>
      <p:grpSpPr>
        <a:xfrm>
          <a:off x="0" y="0"/>
          <a:ext cx="0" cy="0"/>
          <a:chOff x="0" y="0"/>
          <a:chExt cx="0" cy="0"/>
        </a:xfrm>
      </p:grpSpPr>
      <p:pic>
        <p:nvPicPr>
          <p:cNvPr descr="NCR_logo.png" id="36" name="Shape 36"/>
          <p:cNvPicPr preferRelativeResize="0"/>
          <p:nvPr/>
        </p:nvPicPr>
        <p:blipFill rotWithShape="1">
          <a:blip r:embed="rId2">
            <a:alphaModFix/>
          </a:blip>
          <a:srcRect b="0" l="0" r="0" t="0"/>
          <a:stretch/>
        </p:blipFill>
        <p:spPr>
          <a:xfrm>
            <a:off x="3362325" y="1308100"/>
            <a:ext cx="2486024" cy="2486024"/>
          </a:xfrm>
          <a:prstGeom prst="rect">
            <a:avLst/>
          </a:prstGeom>
          <a:noFill/>
          <a:ln>
            <a:noFill/>
          </a:ln>
        </p:spPr>
      </p:pic>
      <p:sp>
        <p:nvSpPr>
          <p:cNvPr id="37" name="Shape 37"/>
          <p:cNvSpPr txBox="1"/>
          <p:nvPr>
            <p:ph idx="10" type="dt"/>
          </p:nvPr>
        </p:nvSpPr>
        <p:spPr>
          <a:xfrm>
            <a:off x="900112" y="4760912"/>
            <a:ext cx="690561" cy="274636"/>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800" u="none" cap="none" strike="noStrike">
                <a:solidFill>
                  <a:schemeClr val="dk2"/>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pic>
        <p:nvPicPr>
          <p:cNvPr descr="GreenRibbon2.PNG" id="39" name="Shape 39"/>
          <p:cNvPicPr preferRelativeResize="0"/>
          <p:nvPr/>
        </p:nvPicPr>
        <p:blipFill rotWithShape="1">
          <a:blip r:embed="rId3">
            <a:alphaModFix/>
          </a:blip>
          <a:srcRect b="0" l="0" r="0" t="0"/>
          <a:stretch/>
        </p:blipFill>
        <p:spPr>
          <a:xfrm>
            <a:off x="0" y="0"/>
            <a:ext cx="504824"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idx="10" type="dt"/>
          </p:nvPr>
        </p:nvSpPr>
        <p:spPr>
          <a:xfrm>
            <a:off x="900112" y="4760912"/>
            <a:ext cx="690561" cy="274636"/>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800" u="none" cap="none" strike="noStrike">
                <a:solidFill>
                  <a:schemeClr val="dk2"/>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 name="Shape 11"/>
          <p:cNvSpPr txBox="1"/>
          <p:nvPr/>
        </p:nvSpPr>
        <p:spPr>
          <a:xfrm>
            <a:off x="2139950" y="-1412875"/>
            <a:ext cx="2974974" cy="369886"/>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2" name="Shape 12"/>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3" name="Shape 13"/>
          <p:cNvSpPr txBox="1"/>
          <p:nvPr>
            <p:ph idx="1" type="body"/>
          </p:nvPr>
        </p:nvSpPr>
        <p:spPr>
          <a:xfrm>
            <a:off x="900112" y="179388"/>
            <a:ext cx="8229600" cy="3394075"/>
          </a:xfrm>
          <a:prstGeom prst="rect">
            <a:avLst/>
          </a:prstGeom>
          <a:noFill/>
          <a:ln>
            <a:noFill/>
          </a:ln>
        </p:spPr>
        <p:txBody>
          <a:bodyPr anchorCtr="0" anchor="t" bIns="91425" lIns="91425" rIns="91425" tIns="91425"/>
          <a:lstStyle>
            <a:lvl1pPr indent="-190500" lvl="0" marL="342900" marR="0" rtl="0" algn="l">
              <a:lnSpc>
                <a:spcPct val="103125"/>
              </a:lnSpc>
              <a:spcBef>
                <a:spcPts val="480"/>
              </a:spcBef>
              <a:spcAft>
                <a:spcPts val="0"/>
              </a:spcAft>
              <a:buClr>
                <a:srgbClr val="404040"/>
              </a:buClr>
              <a:buSzPct val="100000"/>
              <a:buFont typeface="Arial"/>
              <a:buChar char="•"/>
              <a:defRPr b="0" i="0" sz="2400" u="none" cap="none" strike="noStrike">
                <a:solidFill>
                  <a:srgbClr val="404040"/>
                </a:solidFill>
                <a:latin typeface="Arial"/>
                <a:ea typeface="Arial"/>
                <a:cs typeface="Arial"/>
                <a:sym typeface="Arial"/>
              </a:defRPr>
            </a:lvl1pPr>
            <a:lvl2pPr indent="-158750" lvl="1" marL="742950" marR="0" rtl="0" algn="l">
              <a:lnSpc>
                <a:spcPct val="123749"/>
              </a:lnSpc>
              <a:spcBef>
                <a:spcPts val="400"/>
              </a:spcBef>
              <a:spcAft>
                <a:spcPts val="0"/>
              </a:spcAft>
              <a:buClr>
                <a:srgbClr val="404040"/>
              </a:buClr>
              <a:buSzPct val="100000"/>
              <a:buFont typeface="Arial"/>
              <a:buChar char="–"/>
              <a:defRPr b="0" i="0" sz="2000" u="none" cap="none" strike="noStrike">
                <a:solidFill>
                  <a:srgbClr val="404040"/>
                </a:solidFill>
                <a:latin typeface="Arial"/>
                <a:ea typeface="Arial"/>
                <a:cs typeface="Arial"/>
                <a:sym typeface="Arial"/>
              </a:defRPr>
            </a:lvl2pPr>
            <a:lvl3pPr indent="-114300" lvl="2" marL="1143000" marR="0" rtl="0" algn="l">
              <a:lnSpc>
                <a:spcPct val="137500"/>
              </a:lnSpc>
              <a:spcBef>
                <a:spcPts val="360"/>
              </a:spcBef>
              <a:spcAft>
                <a:spcPts val="0"/>
              </a:spcAft>
              <a:buClr>
                <a:srgbClr val="404040"/>
              </a:buClr>
              <a:buSzPct val="100000"/>
              <a:buFont typeface="Arial"/>
              <a:buChar char="•"/>
              <a:defRPr b="0" i="0" sz="1800" u="none" cap="none" strike="noStrike">
                <a:solidFill>
                  <a:srgbClr val="404040"/>
                </a:solidFill>
                <a:latin typeface="Arial"/>
                <a:ea typeface="Arial"/>
                <a:cs typeface="Arial"/>
                <a:sym typeface="Arial"/>
              </a:defRPr>
            </a:lvl3pPr>
            <a:lvl4pPr indent="-127000" lvl="3" marL="1600200" marR="0" rtl="0" algn="l">
              <a:lnSpc>
                <a:spcPct val="154687"/>
              </a:lnSpc>
              <a:spcBef>
                <a:spcPts val="320"/>
              </a:spcBef>
              <a:spcAft>
                <a:spcPts val="0"/>
              </a:spcAft>
              <a:buClr>
                <a:srgbClr val="404040"/>
              </a:buClr>
              <a:buSzPct val="100000"/>
              <a:buFont typeface="Arial"/>
              <a:buChar char="–"/>
              <a:defRPr b="0" i="0" sz="1600" u="none" cap="none" strike="noStrike">
                <a:solidFill>
                  <a:srgbClr val="404040"/>
                </a:solidFill>
                <a:latin typeface="Arial"/>
                <a:ea typeface="Arial"/>
                <a:cs typeface="Arial"/>
                <a:sym typeface="Arial"/>
              </a:defRPr>
            </a:lvl4pPr>
            <a:lvl5pPr indent="-139700" lvl="4" marL="2057400" marR="0" rtl="0" algn="l">
              <a:lnSpc>
                <a:spcPct val="176785"/>
              </a:lnSpc>
              <a:spcBef>
                <a:spcPts val="280"/>
              </a:spcBef>
              <a:spcAft>
                <a:spcPts val="0"/>
              </a:spcAft>
              <a:buClr>
                <a:srgbClr val="404040"/>
              </a:buClr>
              <a:buSzPct val="100000"/>
              <a:buFont typeface="Arial"/>
              <a:buChar char="»"/>
              <a:defRPr b="0" i="0" sz="1400" u="none" cap="none" strike="noStrike">
                <a:solidFill>
                  <a:srgbClr val="404040"/>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jpg"/><Relationship Id="rId4" Type="http://schemas.openxmlformats.org/officeDocument/2006/relationships/image" Target="../media/image03.png"/><Relationship Id="rId5" Type="http://schemas.openxmlformats.org/officeDocument/2006/relationships/image" Target="../media/image0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9.jpg"/><Relationship Id="rId4" Type="http://schemas.openxmlformats.org/officeDocument/2006/relationships/image" Target="../media/image0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09.jpg"/><Relationship Id="rId7" Type="http://schemas.openxmlformats.org/officeDocument/2006/relationships/image" Target="../media/image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 Id="rId11" Type="http://schemas.openxmlformats.org/officeDocument/2006/relationships/image" Target="../media/image18.png"/><Relationship Id="rId10" Type="http://schemas.openxmlformats.org/officeDocument/2006/relationships/image" Target="../media/image15.jpg"/><Relationship Id="rId9" Type="http://schemas.openxmlformats.org/officeDocument/2006/relationships/image" Target="../media/image13.jpg"/><Relationship Id="rId5" Type="http://schemas.openxmlformats.org/officeDocument/2006/relationships/image" Target="../media/image11.png"/><Relationship Id="rId6" Type="http://schemas.openxmlformats.org/officeDocument/2006/relationships/image" Target="../media/image09.jpg"/><Relationship Id="rId7" Type="http://schemas.openxmlformats.org/officeDocument/2006/relationships/image" Target="../media/image08.jpg"/><Relationship Id="rId8"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31.png"/><Relationship Id="rId11" Type="http://schemas.openxmlformats.org/officeDocument/2006/relationships/image" Target="../media/image03.png"/><Relationship Id="rId10"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03.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03.png"/><Relationship Id="rId10" Type="http://schemas.openxmlformats.org/officeDocument/2006/relationships/image" Target="../media/image36.png"/><Relationship Id="rId9"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4.png"/><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24.png"/><Relationship Id="rId10" Type="http://schemas.openxmlformats.org/officeDocument/2006/relationships/image" Target="../media/image22.png"/><Relationship Id="rId21" Type="http://schemas.openxmlformats.org/officeDocument/2006/relationships/image" Target="../media/image36.png"/><Relationship Id="rId13" Type="http://schemas.openxmlformats.org/officeDocument/2006/relationships/image" Target="../media/image32.png"/><Relationship Id="rId12"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jpg"/><Relationship Id="rId4" Type="http://schemas.openxmlformats.org/officeDocument/2006/relationships/image" Target="../media/image31.png"/><Relationship Id="rId9" Type="http://schemas.openxmlformats.org/officeDocument/2006/relationships/image" Target="../media/image21.png"/><Relationship Id="rId15" Type="http://schemas.openxmlformats.org/officeDocument/2006/relationships/image" Target="../media/image27.png"/><Relationship Id="rId14" Type="http://schemas.openxmlformats.org/officeDocument/2006/relationships/image" Target="../media/image25.png"/><Relationship Id="rId17" Type="http://schemas.openxmlformats.org/officeDocument/2006/relationships/image" Target="../media/image28.png"/><Relationship Id="rId16" Type="http://schemas.openxmlformats.org/officeDocument/2006/relationships/image" Target="../media/image29.png"/><Relationship Id="rId5" Type="http://schemas.openxmlformats.org/officeDocument/2006/relationships/image" Target="../media/image19.png"/><Relationship Id="rId19" Type="http://schemas.openxmlformats.org/officeDocument/2006/relationships/image" Target="../media/image33.png"/><Relationship Id="rId6" Type="http://schemas.openxmlformats.org/officeDocument/2006/relationships/image" Target="../media/image16.png"/><Relationship Id="rId18" Type="http://schemas.openxmlformats.org/officeDocument/2006/relationships/image" Target="../media/image39.png"/><Relationship Id="rId7" Type="http://schemas.openxmlformats.org/officeDocument/2006/relationships/image" Target="../media/image17.png"/><Relationship Id="rId8"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0" Type="http://schemas.openxmlformats.org/officeDocument/2006/relationships/image" Target="../media/image54.jpg"/><Relationship Id="rId22" Type="http://schemas.openxmlformats.org/officeDocument/2006/relationships/hyperlink" Target="http://www.bucees.com/index.html" TargetMode="External"/><Relationship Id="rId21" Type="http://schemas.openxmlformats.org/officeDocument/2006/relationships/image" Target="../media/image60.png"/><Relationship Id="rId24" Type="http://schemas.openxmlformats.org/officeDocument/2006/relationships/image" Target="../media/image59.gif"/><Relationship Id="rId23" Type="http://schemas.openxmlformats.org/officeDocument/2006/relationships/image" Target="../media/image56.gif"/><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gif"/><Relationship Id="rId4" Type="http://schemas.openxmlformats.org/officeDocument/2006/relationships/image" Target="../media/image41.png"/><Relationship Id="rId9" Type="http://schemas.openxmlformats.org/officeDocument/2006/relationships/hyperlink" Target="http://www.google.com/imgres?imgurl=http://2ndgreenrevolution.com/wp-content/uploads/2009/08/conocophillips_logo.jpg&amp;imgrefurl=http://2ndgreenrevolution.com/features/company-index-beta/a-h/conoco-phillips/&amp;usg=__hQQrAvvTD7LljV5P3S5R7MAeK9c=&amp;h=205&amp;w=818&amp;sz=38&amp;hl=en&amp;start=2&amp;zoom=1&amp;itbs=1&amp;tbnid=Pk5juQeMHVhGIM:&amp;tbnh=36&amp;tbnw=144&amp;prev=/images?q=Conoco+Phillips&amp;hl=en&amp;gbv=2&amp;tbm=isch&amp;ei=DBWZTd26G5GWswanxMW7BQ" TargetMode="External"/><Relationship Id="rId26" Type="http://schemas.openxmlformats.org/officeDocument/2006/relationships/image" Target="../media/image57.jpg"/><Relationship Id="rId25" Type="http://schemas.openxmlformats.org/officeDocument/2006/relationships/image" Target="../media/image68.png"/><Relationship Id="rId28" Type="http://schemas.openxmlformats.org/officeDocument/2006/relationships/image" Target="../media/image69.jpg"/><Relationship Id="rId27" Type="http://schemas.openxmlformats.org/officeDocument/2006/relationships/image" Target="../media/image55.jpg"/><Relationship Id="rId5" Type="http://schemas.openxmlformats.org/officeDocument/2006/relationships/image" Target="../media/image58.png"/><Relationship Id="rId6" Type="http://schemas.openxmlformats.org/officeDocument/2006/relationships/image" Target="../media/image49.jpg"/><Relationship Id="rId29" Type="http://schemas.openxmlformats.org/officeDocument/2006/relationships/image" Target="../media/image70.jpg"/><Relationship Id="rId7" Type="http://schemas.openxmlformats.org/officeDocument/2006/relationships/hyperlink" Target="http://www.google.com/imgres?imgurl=http://atlantadefenders.com/images/racetrac.jpg&amp;imgrefurl=http://atlantadefenders.com/Sponsors.html&amp;usg=__eGjSUfJig3IALrcGatlrdgbFDoM=&amp;h=283&amp;w=1232&amp;sz=202&amp;hl=en&amp;start=1&amp;zoom=1&amp;itbs=1&amp;tbnid=Bx6MhYI6nAGUoM:&amp;tbnh=34&amp;tbnw=150&amp;prev=/images?q=racetrac&amp;hl=en&amp;gbv=2&amp;tbm=isch&amp;ei=6hSZTdnnFMjNtAaKhI2hAQ" TargetMode="External"/><Relationship Id="rId8" Type="http://schemas.openxmlformats.org/officeDocument/2006/relationships/image" Target="../media/image45.jpg"/><Relationship Id="rId31" Type="http://schemas.openxmlformats.org/officeDocument/2006/relationships/image" Target="../media/image61.png"/><Relationship Id="rId30" Type="http://schemas.openxmlformats.org/officeDocument/2006/relationships/image" Target="../media/image63.png"/><Relationship Id="rId11" Type="http://schemas.openxmlformats.org/officeDocument/2006/relationships/hyperlink" Target="http://www.google.com/imgres?imgurl=http://www.johnnygoodtimes.com/Wawa%20Logo.jpg&amp;imgrefurl=http://www.johnnygoodtimes.com/archives/004456.shtml&amp;usg=__1ke6MCY2O5QijCHP2nTZNhl_oiE=&amp;h=240&amp;w=320&amp;sz=14&amp;hl=en&amp;start=1&amp;zoom=1&amp;itbs=1&amp;tbnid=RWjNsHiMDmv_PM:&amp;tbnh=89&amp;tbnw=118&amp;prev=/images?q=wawa&amp;hl=en&amp;gbv=2&amp;tbm=isch&amp;ei=JhWZTb2-GYbXsgbb4vjICA" TargetMode="External"/><Relationship Id="rId33" Type="http://schemas.openxmlformats.org/officeDocument/2006/relationships/image" Target="../media/image62.png"/><Relationship Id="rId10" Type="http://schemas.openxmlformats.org/officeDocument/2006/relationships/image" Target="../media/image50.jpg"/><Relationship Id="rId32" Type="http://schemas.openxmlformats.org/officeDocument/2006/relationships/image" Target="../media/image65.png"/><Relationship Id="rId13" Type="http://schemas.openxmlformats.org/officeDocument/2006/relationships/hyperlink" Target="http://www.google.com/imgres?imgurl=http://www.og-hpc.org/Rice2010/images33/Hess%20logo.jpg&amp;imgrefurl=http://www.og-hpc.org/Rice2010/program.html&amp;usg=__e84nFWFGZf5wcgMWH7tyAP3bukk=&amp;h=312&amp;w=538&amp;sz=13&amp;hl=en&amp;start=6&amp;zoom=1&amp;itbs=1&amp;tbnid=iKc98kOMiI5_VM:&amp;tbnh=77&amp;tbnw=132&amp;prev=/images?q=Hess&amp;hl=en&amp;gbv=2&amp;tbm=isch&amp;ei=OBWZTYyGEYvNsgbuqdTfBQ" TargetMode="External"/><Relationship Id="rId12" Type="http://schemas.openxmlformats.org/officeDocument/2006/relationships/image" Target="../media/image47.jpg"/><Relationship Id="rId34" Type="http://schemas.openxmlformats.org/officeDocument/2006/relationships/image" Target="../media/image66.png"/><Relationship Id="rId15" Type="http://schemas.openxmlformats.org/officeDocument/2006/relationships/hyperlink" Target="http://www.google.com/imgres?imgurl=http://2.bp.blogspot.com/_wkwvR-LyfQg/S-mQKups7KI/AAAAAAAAAes/4g2kIJhj_0c/s1600/0+kwiktrip.jpg&amp;imgrefurl=http://minnesotacouponadventure.blogspot.com/2010/05/new-kwik-trip-coupon-program.html&amp;usg=__EClEgDkxk2u2WGUblcZpkOVyLxg=&amp;h=175&amp;w=203&amp;sz=12&amp;hl=en&amp;start=1&amp;zoom=1&amp;itbs=1&amp;tbnid=lwLh1El1iPy2XM:&amp;tbnh=91&amp;tbnw=105&amp;prev=/images?q=Kwik+Trip&amp;hl=en&amp;gbv=2&amp;tbm=isch&amp;ei=eBWZTaDXN8bOswa-9Ji-CA" TargetMode="External"/><Relationship Id="rId14" Type="http://schemas.openxmlformats.org/officeDocument/2006/relationships/image" Target="../media/image46.jpg"/><Relationship Id="rId17" Type="http://schemas.openxmlformats.org/officeDocument/2006/relationships/hyperlink" Target="http://www.google.com/imgres?imgurl=http://www.inclusionsolutions.com/images/logos/RoyalFarmsLogo.jpg&amp;imgrefurl=http://www.inclusionsolutions.com/fuelcall.html&amp;usg=__r79v6dWwAaM5ebVax2GREw4cBec=&amp;h=105&amp;w=150&amp;sz=8&amp;hl=en&amp;start=7&amp;zoom=1&amp;itbs=1&amp;tbnid=yUVAWiLVhsUsDM:&amp;tbnh=67&amp;tbnw=96&amp;prev=/images?q=royal+farms&amp;hl=en&amp;gbv=2&amp;tbm=isch&amp;ei=oxWZTbiyF8nctAbw2vnUBg" TargetMode="External"/><Relationship Id="rId16" Type="http://schemas.openxmlformats.org/officeDocument/2006/relationships/image" Target="../media/image53.jpg"/><Relationship Id="rId19" Type="http://schemas.openxmlformats.org/officeDocument/2006/relationships/hyperlink" Target="http://www.google.com/imgres?imgurl=http://www.northerntierenergy.us/uploads/2/8/0/8/2808985/8598561.jpg?255&amp;imgrefurl=http://www.northerntierenergy.us/&amp;usg=__ift95bS71G8PmueFVaqmi2NVhaY=&amp;h=162&amp;w=255&amp;sz=11&amp;hl=en&amp;start=6&amp;zoom=1&amp;itbs=1&amp;tbnid=lP5hT4agNmpEeM:&amp;tbnh=71&amp;tbnw=111&amp;prev=/images?q=northern+tier+energy+logo&amp;hl=en&amp;gbv=2&amp;tbm=isch&amp;ei=yBWZTYPxKozEsgbD_dDfBQ" TargetMode="External"/><Relationship Id="rId18"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01.jp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pic>
        <p:nvPicPr>
          <p:cNvPr id="45" name="Shape 45"/>
          <p:cNvPicPr preferRelativeResize="0"/>
          <p:nvPr/>
        </p:nvPicPr>
        <p:blipFill rotWithShape="1">
          <a:blip r:embed="rId3">
            <a:alphaModFix/>
          </a:blip>
          <a:srcRect b="0" l="0" r="0" t="0"/>
          <a:stretch/>
        </p:blipFill>
        <p:spPr>
          <a:xfrm>
            <a:off x="4691062" y="0"/>
            <a:ext cx="4452936" cy="5148263"/>
          </a:xfrm>
          <a:prstGeom prst="rect">
            <a:avLst/>
          </a:prstGeom>
          <a:noFill/>
          <a:ln>
            <a:noFill/>
          </a:ln>
        </p:spPr>
      </p:pic>
      <p:pic>
        <p:nvPicPr>
          <p:cNvPr descr="1.png" id="46" name="Shape 46"/>
          <p:cNvPicPr preferRelativeResize="0"/>
          <p:nvPr/>
        </p:nvPicPr>
        <p:blipFill rotWithShape="1">
          <a:blip r:embed="rId4">
            <a:alphaModFix/>
          </a:blip>
          <a:srcRect b="0" l="0" r="0" t="0"/>
          <a:stretch/>
        </p:blipFill>
        <p:spPr>
          <a:xfrm>
            <a:off x="0" y="0"/>
            <a:ext cx="4968153" cy="5143499"/>
          </a:xfrm>
          <a:prstGeom prst="rect">
            <a:avLst/>
          </a:prstGeom>
          <a:noFill/>
          <a:ln>
            <a:noFill/>
          </a:ln>
        </p:spPr>
      </p:pic>
      <p:sp>
        <p:nvSpPr>
          <p:cNvPr id="47" name="Shape 47"/>
          <p:cNvSpPr txBox="1"/>
          <p:nvPr>
            <p:ph idx="1" type="body"/>
          </p:nvPr>
        </p:nvSpPr>
        <p:spPr>
          <a:xfrm>
            <a:off x="400050" y="1294012"/>
            <a:ext cx="3908424" cy="2717799"/>
          </a:xfrm>
          <a:prstGeom prst="rect">
            <a:avLst/>
          </a:prstGeom>
          <a:noFill/>
          <a:ln>
            <a:noFill/>
          </a:ln>
        </p:spPr>
        <p:txBody>
          <a:bodyPr anchorCtr="0" anchor="t" bIns="0" lIns="0" rIns="0" tIns="0">
            <a:noAutofit/>
          </a:bodyPr>
          <a:lstStyle/>
          <a:p>
            <a:pPr indent="0" lvl="0" marL="0" marR="0" rtl="0" algn="l">
              <a:lnSpc>
                <a:spcPct val="97727"/>
              </a:lnSpc>
              <a:spcBef>
                <a:spcPts val="0"/>
              </a:spcBef>
              <a:spcAft>
                <a:spcPts val="0"/>
              </a:spcAft>
              <a:buClr>
                <a:schemeClr val="lt1"/>
              </a:buClr>
              <a:buSzPct val="25000"/>
              <a:buFont typeface="Arial"/>
              <a:buNone/>
            </a:pPr>
            <a:r>
              <a:rPr b="0" i="0" lang="en-US" sz="4400" u="none" cap="none" strike="noStrike">
                <a:solidFill>
                  <a:schemeClr val="lt1"/>
                </a:solidFill>
                <a:latin typeface="Arial"/>
                <a:ea typeface="Arial"/>
                <a:cs typeface="Arial"/>
                <a:sym typeface="Arial"/>
              </a:rPr>
              <a:t>NCR PRAGUE CENTER OF EXCELLENCE</a:t>
            </a:r>
          </a:p>
        </p:txBody>
      </p:sp>
      <p:sp>
        <p:nvSpPr>
          <p:cNvPr id="48" name="Shape 48"/>
          <p:cNvSpPr txBox="1"/>
          <p:nvPr>
            <p:ph idx="2" type="body"/>
          </p:nvPr>
        </p:nvSpPr>
        <p:spPr>
          <a:xfrm>
            <a:off x="400050" y="3478412"/>
            <a:ext cx="3908424" cy="712788"/>
          </a:xfrm>
          <a:prstGeom prst="rect">
            <a:avLst/>
          </a:prstGeom>
          <a:noFill/>
          <a:ln>
            <a:noFill/>
          </a:ln>
        </p:spPr>
        <p:txBody>
          <a:bodyPr anchorCtr="0" anchor="t" bIns="0" lIns="0" rIns="0" tIns="0">
            <a:noAutofit/>
          </a:bodyPr>
          <a:lstStyle/>
          <a:p>
            <a:pPr indent="0" lvl="0" marL="0" marR="0" rtl="0" algn="l">
              <a:lnSpc>
                <a:spcPct val="111111"/>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Představení společnosti</a:t>
            </a:r>
            <a:br>
              <a:rPr b="0" i="0" lang="en-US" sz="1800" u="none" cap="none" strike="noStrike">
                <a:solidFill>
                  <a:srgbClr val="FFFFFF"/>
                </a:solidFill>
                <a:latin typeface="Arial"/>
                <a:ea typeface="Arial"/>
                <a:cs typeface="Arial"/>
                <a:sym typeface="Arial"/>
              </a:rPr>
            </a:br>
            <a:r>
              <a:rPr b="0" i="0" lang="en-US" sz="1800" u="none" cap="none" strike="noStrike">
                <a:solidFill>
                  <a:srgbClr val="FFFFFF"/>
                </a:solidFill>
                <a:latin typeface="Arial"/>
                <a:ea typeface="Arial"/>
                <a:cs typeface="Arial"/>
                <a:sym typeface="Arial"/>
              </a:rPr>
              <a:t>a vývojového centra v Praze.</a:t>
            </a:r>
          </a:p>
        </p:txBody>
      </p:sp>
      <p:pic>
        <p:nvPicPr>
          <p:cNvPr descr="NCR_logo.png" id="49" name="Shape 49"/>
          <p:cNvPicPr preferRelativeResize="0"/>
          <p:nvPr/>
        </p:nvPicPr>
        <p:blipFill rotWithShape="1">
          <a:blip r:embed="rId5">
            <a:alphaModFix/>
          </a:blip>
          <a:srcRect b="0" l="0" r="0" t="0"/>
          <a:stretch/>
        </p:blipFill>
        <p:spPr>
          <a:xfrm>
            <a:off x="7997825" y="4060825"/>
            <a:ext cx="776287" cy="7762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127" name="Shape 127"/>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28" name="Shape 128"/>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129" name="Shape 129"/>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Oblasti vývoje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Čerpací stanice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Pohostinství</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136" name="Shape 136"/>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37" name="Shape 137"/>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138" name="Shape 138"/>
          <p:cNvSpPr txBox="1"/>
          <p:nvPr/>
        </p:nvSpPr>
        <p:spPr>
          <a:xfrm>
            <a:off x="969157" y="545112"/>
            <a:ext cx="6914829" cy="799594"/>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Softwarové technologie</a:t>
            </a:r>
          </a:p>
        </p:txBody>
      </p:sp>
      <p:grpSp>
        <p:nvGrpSpPr>
          <p:cNvPr id="139" name="Shape 139"/>
          <p:cNvGrpSpPr/>
          <p:nvPr/>
        </p:nvGrpSpPr>
        <p:grpSpPr>
          <a:xfrm>
            <a:off x="2043952" y="2059355"/>
            <a:ext cx="5655155" cy="1304769"/>
            <a:chOff x="2043952" y="2059355"/>
            <a:chExt cx="5655155" cy="1304769"/>
          </a:xfrm>
        </p:grpSpPr>
        <p:pic>
          <p:nvPicPr>
            <p:cNvPr descr="http://www.thomasmaurer.ch/wp-content/uploads/2012/11/ws2012_logo.jpg" id="140" name="Shape 140"/>
            <p:cNvPicPr preferRelativeResize="0"/>
            <p:nvPr/>
          </p:nvPicPr>
          <p:blipFill rotWithShape="1">
            <a:blip r:embed="rId3">
              <a:alphaModFix/>
            </a:blip>
            <a:srcRect b="0" l="0" r="0" t="0"/>
            <a:stretch/>
          </p:blipFill>
          <p:spPr>
            <a:xfrm>
              <a:off x="4150282" y="2318781"/>
              <a:ext cx="3548826" cy="832022"/>
            </a:xfrm>
            <a:prstGeom prst="rect">
              <a:avLst/>
            </a:prstGeom>
            <a:noFill/>
            <a:ln>
              <a:noFill/>
            </a:ln>
          </p:spPr>
        </p:pic>
        <p:pic>
          <p:nvPicPr>
            <p:cNvPr descr="http://www.lat-consulting.rs/en/Services/Documents/dotnet4logo.jpg" id="141" name="Shape 141"/>
            <p:cNvPicPr preferRelativeResize="0"/>
            <p:nvPr/>
          </p:nvPicPr>
          <p:blipFill rotWithShape="1">
            <a:blip r:embed="rId4">
              <a:alphaModFix/>
            </a:blip>
            <a:srcRect b="0" l="0" r="0" t="0"/>
            <a:stretch/>
          </p:blipFill>
          <p:spPr>
            <a:xfrm>
              <a:off x="2043952" y="2059355"/>
              <a:ext cx="1749773" cy="130476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148" name="Shape 148"/>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49" name="Shape 149"/>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150" name="Shape 150"/>
          <p:cNvSpPr txBox="1"/>
          <p:nvPr/>
        </p:nvSpPr>
        <p:spPr>
          <a:xfrm>
            <a:off x="969157" y="545112"/>
            <a:ext cx="6914829" cy="799594"/>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Softwarové technologie</a:t>
            </a:r>
          </a:p>
        </p:txBody>
      </p:sp>
      <p:grpSp>
        <p:nvGrpSpPr>
          <p:cNvPr id="151" name="Shape 151"/>
          <p:cNvGrpSpPr/>
          <p:nvPr/>
        </p:nvGrpSpPr>
        <p:grpSpPr>
          <a:xfrm>
            <a:off x="1513755" y="2299541"/>
            <a:ext cx="6238494" cy="724298"/>
            <a:chOff x="983557" y="2237983"/>
            <a:chExt cx="7298889" cy="847412"/>
          </a:xfrm>
        </p:grpSpPr>
        <p:pic>
          <p:nvPicPr>
            <p:cNvPr descr="http://blogs.msdn.com/cfs-file.ashx/__key/communityserver-components-userfiles/00-00-03-24-02-Attached+Files/1768.sql_5F00_logo.png" id="152" name="Shape 152"/>
            <p:cNvPicPr preferRelativeResize="0"/>
            <p:nvPr/>
          </p:nvPicPr>
          <p:blipFill rotWithShape="1">
            <a:blip r:embed="rId3">
              <a:alphaModFix/>
            </a:blip>
            <a:srcRect b="0" l="0" r="0" t="0"/>
            <a:stretch/>
          </p:blipFill>
          <p:spPr>
            <a:xfrm>
              <a:off x="983557" y="2276050"/>
              <a:ext cx="2101898" cy="771277"/>
            </a:xfrm>
            <a:prstGeom prst="rect">
              <a:avLst/>
            </a:prstGeom>
            <a:noFill/>
            <a:ln>
              <a:noFill/>
            </a:ln>
          </p:spPr>
        </p:pic>
        <p:pic>
          <p:nvPicPr>
            <p:cNvPr descr="http://upload.wikimedia.org/wikipedia/en/archive/6/67/20130321214116!Couchbase,_Inc._official_logo.png" id="153" name="Shape 153"/>
            <p:cNvPicPr preferRelativeResize="0"/>
            <p:nvPr/>
          </p:nvPicPr>
          <p:blipFill rotWithShape="1">
            <a:blip r:embed="rId4">
              <a:alphaModFix/>
            </a:blip>
            <a:srcRect b="0" l="0" r="0" t="0"/>
            <a:stretch/>
          </p:blipFill>
          <p:spPr>
            <a:xfrm>
              <a:off x="3649916" y="2237983"/>
              <a:ext cx="1737727" cy="847412"/>
            </a:xfrm>
            <a:prstGeom prst="rect">
              <a:avLst/>
            </a:prstGeom>
            <a:noFill/>
            <a:ln>
              <a:noFill/>
            </a:ln>
          </p:spPr>
        </p:pic>
        <p:pic>
          <p:nvPicPr>
            <p:cNvPr descr="http://mindbending.org/en/wp-content/uploads/sites/3/2011/03/mongodb.png" id="154" name="Shape 154"/>
            <p:cNvPicPr preferRelativeResize="0"/>
            <p:nvPr/>
          </p:nvPicPr>
          <p:blipFill rotWithShape="1">
            <a:blip r:embed="rId5">
              <a:alphaModFix/>
            </a:blip>
            <a:srcRect b="0" l="0" r="0" t="0"/>
            <a:stretch/>
          </p:blipFill>
          <p:spPr>
            <a:xfrm>
              <a:off x="5965298" y="2276050"/>
              <a:ext cx="2317148" cy="771277"/>
            </a:xfrm>
            <a:prstGeom prst="rect">
              <a:avLst/>
            </a:prstGeom>
            <a:noFill/>
            <a:ln>
              <a:noFill/>
            </a:ln>
          </p:spPr>
        </p:pic>
      </p:grpSp>
      <p:grpSp>
        <p:nvGrpSpPr>
          <p:cNvPr id="155" name="Shape 155"/>
          <p:cNvGrpSpPr/>
          <p:nvPr/>
        </p:nvGrpSpPr>
        <p:grpSpPr>
          <a:xfrm>
            <a:off x="3119717" y="3778284"/>
            <a:ext cx="3211633" cy="740995"/>
            <a:chOff x="2043952" y="2059355"/>
            <a:chExt cx="5655155" cy="1304769"/>
          </a:xfrm>
        </p:grpSpPr>
        <p:pic>
          <p:nvPicPr>
            <p:cNvPr descr="http://www.thomasmaurer.ch/wp-content/uploads/2012/11/ws2012_logo.jpg" id="156" name="Shape 156"/>
            <p:cNvPicPr preferRelativeResize="0"/>
            <p:nvPr/>
          </p:nvPicPr>
          <p:blipFill rotWithShape="1">
            <a:blip r:embed="rId6">
              <a:alphaModFix/>
            </a:blip>
            <a:srcRect b="0" l="0" r="0" t="0"/>
            <a:stretch/>
          </p:blipFill>
          <p:spPr>
            <a:xfrm>
              <a:off x="4150282" y="2318781"/>
              <a:ext cx="3548826" cy="832022"/>
            </a:xfrm>
            <a:prstGeom prst="rect">
              <a:avLst/>
            </a:prstGeom>
            <a:noFill/>
            <a:ln>
              <a:noFill/>
            </a:ln>
          </p:spPr>
        </p:pic>
        <p:pic>
          <p:nvPicPr>
            <p:cNvPr descr="http://www.lat-consulting.rs/en/Services/Documents/dotnet4logo.jpg" id="157" name="Shape 157"/>
            <p:cNvPicPr preferRelativeResize="0"/>
            <p:nvPr/>
          </p:nvPicPr>
          <p:blipFill rotWithShape="1">
            <a:blip r:embed="rId7">
              <a:alphaModFix/>
            </a:blip>
            <a:srcRect b="0" l="0" r="0" t="0"/>
            <a:stretch/>
          </p:blipFill>
          <p:spPr>
            <a:xfrm>
              <a:off x="2043952" y="2059355"/>
              <a:ext cx="1749773" cy="130476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164" name="Shape 164"/>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65" name="Shape 165"/>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166" name="Shape 166"/>
          <p:cNvSpPr txBox="1"/>
          <p:nvPr/>
        </p:nvSpPr>
        <p:spPr>
          <a:xfrm>
            <a:off x="969157" y="545112"/>
            <a:ext cx="6914829" cy="799594"/>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Softwarové technologie</a:t>
            </a:r>
          </a:p>
        </p:txBody>
      </p:sp>
      <p:grpSp>
        <p:nvGrpSpPr>
          <p:cNvPr id="167" name="Shape 167"/>
          <p:cNvGrpSpPr/>
          <p:nvPr/>
        </p:nvGrpSpPr>
        <p:grpSpPr>
          <a:xfrm>
            <a:off x="2435839" y="3029003"/>
            <a:ext cx="4394325" cy="510187"/>
            <a:chOff x="983557" y="2237983"/>
            <a:chExt cx="7298889" cy="847412"/>
          </a:xfrm>
        </p:grpSpPr>
        <p:pic>
          <p:nvPicPr>
            <p:cNvPr descr="http://blogs.msdn.com/cfs-file.ashx/__key/communityserver-components-userfiles/00-00-03-24-02-Attached+Files/1768.sql_5F00_logo.png" id="168" name="Shape 168"/>
            <p:cNvPicPr preferRelativeResize="0"/>
            <p:nvPr/>
          </p:nvPicPr>
          <p:blipFill rotWithShape="1">
            <a:blip r:embed="rId3">
              <a:alphaModFix/>
            </a:blip>
            <a:srcRect b="0" l="0" r="0" t="0"/>
            <a:stretch/>
          </p:blipFill>
          <p:spPr>
            <a:xfrm>
              <a:off x="983557" y="2276050"/>
              <a:ext cx="2101898" cy="771277"/>
            </a:xfrm>
            <a:prstGeom prst="rect">
              <a:avLst/>
            </a:prstGeom>
            <a:noFill/>
            <a:ln>
              <a:noFill/>
            </a:ln>
          </p:spPr>
        </p:pic>
        <p:pic>
          <p:nvPicPr>
            <p:cNvPr descr="http://upload.wikimedia.org/wikipedia/en/archive/6/67/20130321214116!Couchbase,_Inc._official_logo.png" id="169" name="Shape 169"/>
            <p:cNvPicPr preferRelativeResize="0"/>
            <p:nvPr/>
          </p:nvPicPr>
          <p:blipFill rotWithShape="1">
            <a:blip r:embed="rId4">
              <a:alphaModFix/>
            </a:blip>
            <a:srcRect b="0" l="0" r="0" t="0"/>
            <a:stretch/>
          </p:blipFill>
          <p:spPr>
            <a:xfrm>
              <a:off x="3649916" y="2237983"/>
              <a:ext cx="1737727" cy="847412"/>
            </a:xfrm>
            <a:prstGeom prst="rect">
              <a:avLst/>
            </a:prstGeom>
            <a:noFill/>
            <a:ln>
              <a:noFill/>
            </a:ln>
          </p:spPr>
        </p:pic>
        <p:pic>
          <p:nvPicPr>
            <p:cNvPr descr="http://mindbending.org/en/wp-content/uploads/sites/3/2011/03/mongodb.png" id="170" name="Shape 170"/>
            <p:cNvPicPr preferRelativeResize="0"/>
            <p:nvPr/>
          </p:nvPicPr>
          <p:blipFill rotWithShape="1">
            <a:blip r:embed="rId5">
              <a:alphaModFix/>
            </a:blip>
            <a:srcRect b="0" l="0" r="0" t="0"/>
            <a:stretch/>
          </p:blipFill>
          <p:spPr>
            <a:xfrm>
              <a:off x="5965298" y="2276050"/>
              <a:ext cx="2317148" cy="771277"/>
            </a:xfrm>
            <a:prstGeom prst="rect">
              <a:avLst/>
            </a:prstGeom>
            <a:noFill/>
            <a:ln>
              <a:noFill/>
            </a:ln>
          </p:spPr>
        </p:pic>
      </p:grpSp>
      <p:grpSp>
        <p:nvGrpSpPr>
          <p:cNvPr id="171" name="Shape 171"/>
          <p:cNvGrpSpPr/>
          <p:nvPr/>
        </p:nvGrpSpPr>
        <p:grpSpPr>
          <a:xfrm>
            <a:off x="3119717" y="3778284"/>
            <a:ext cx="3211633" cy="740995"/>
            <a:chOff x="2043952" y="2059355"/>
            <a:chExt cx="5655155" cy="1304769"/>
          </a:xfrm>
        </p:grpSpPr>
        <p:pic>
          <p:nvPicPr>
            <p:cNvPr descr="http://www.thomasmaurer.ch/wp-content/uploads/2012/11/ws2012_logo.jpg" id="172" name="Shape 172"/>
            <p:cNvPicPr preferRelativeResize="0"/>
            <p:nvPr/>
          </p:nvPicPr>
          <p:blipFill rotWithShape="1">
            <a:blip r:embed="rId6">
              <a:alphaModFix/>
            </a:blip>
            <a:srcRect b="0" l="0" r="0" t="0"/>
            <a:stretch/>
          </p:blipFill>
          <p:spPr>
            <a:xfrm>
              <a:off x="4150282" y="2318781"/>
              <a:ext cx="3548826" cy="832022"/>
            </a:xfrm>
            <a:prstGeom prst="rect">
              <a:avLst/>
            </a:prstGeom>
            <a:noFill/>
            <a:ln>
              <a:noFill/>
            </a:ln>
          </p:spPr>
        </p:pic>
        <p:pic>
          <p:nvPicPr>
            <p:cNvPr descr="http://www.lat-consulting.rs/en/Services/Documents/dotnet4logo.jpg" id="173" name="Shape 173"/>
            <p:cNvPicPr preferRelativeResize="0"/>
            <p:nvPr/>
          </p:nvPicPr>
          <p:blipFill rotWithShape="1">
            <a:blip r:embed="rId7">
              <a:alphaModFix/>
            </a:blip>
            <a:srcRect b="0" l="0" r="0" t="0"/>
            <a:stretch/>
          </p:blipFill>
          <p:spPr>
            <a:xfrm>
              <a:off x="2043952" y="2059355"/>
              <a:ext cx="1749773" cy="1304769"/>
            </a:xfrm>
            <a:prstGeom prst="rect">
              <a:avLst/>
            </a:prstGeom>
            <a:noFill/>
            <a:ln>
              <a:noFill/>
            </a:ln>
          </p:spPr>
        </p:pic>
      </p:grpSp>
      <p:grpSp>
        <p:nvGrpSpPr>
          <p:cNvPr id="174" name="Shape 174"/>
          <p:cNvGrpSpPr/>
          <p:nvPr/>
        </p:nvGrpSpPr>
        <p:grpSpPr>
          <a:xfrm>
            <a:off x="2015551" y="1745998"/>
            <a:ext cx="5235677" cy="958781"/>
            <a:chOff x="2090057" y="1822838"/>
            <a:chExt cx="5235677" cy="958781"/>
          </a:xfrm>
        </p:grpSpPr>
        <p:pic>
          <p:nvPicPr>
            <p:cNvPr descr="http://www.digitaltrends.com/wp-content/uploads/2010/11/java-logo.jpg" id="175" name="Shape 175"/>
            <p:cNvPicPr preferRelativeResize="0"/>
            <p:nvPr/>
          </p:nvPicPr>
          <p:blipFill rotWithShape="1">
            <a:blip r:embed="rId8">
              <a:alphaModFix/>
            </a:blip>
            <a:srcRect b="0" l="0" r="0" t="0"/>
            <a:stretch/>
          </p:blipFill>
          <p:spPr>
            <a:xfrm>
              <a:off x="5930476" y="1924317"/>
              <a:ext cx="1395258" cy="857302"/>
            </a:xfrm>
            <a:prstGeom prst="rect">
              <a:avLst/>
            </a:prstGeom>
            <a:noFill/>
            <a:ln>
              <a:noFill/>
            </a:ln>
          </p:spPr>
        </p:pic>
        <p:pic>
          <p:nvPicPr>
            <p:cNvPr descr="http://www.boston-technology.com/blog/wp-content/uploads/2011/08/objective-c.jpg" id="176" name="Shape 176"/>
            <p:cNvPicPr preferRelativeResize="0"/>
            <p:nvPr/>
          </p:nvPicPr>
          <p:blipFill rotWithShape="1">
            <a:blip r:embed="rId9">
              <a:alphaModFix/>
            </a:blip>
            <a:srcRect b="0" l="0" r="0" t="0"/>
            <a:stretch/>
          </p:blipFill>
          <p:spPr>
            <a:xfrm>
              <a:off x="4514698" y="1822838"/>
              <a:ext cx="1074841" cy="958781"/>
            </a:xfrm>
            <a:prstGeom prst="rect">
              <a:avLst/>
            </a:prstGeom>
            <a:noFill/>
            <a:ln>
              <a:noFill/>
            </a:ln>
          </p:spPr>
        </p:pic>
        <p:pic>
          <p:nvPicPr>
            <p:cNvPr descr="http://www.techiesin.com/wp-content/uploads/2013/07/c-logo.jpg" id="177" name="Shape 177"/>
            <p:cNvPicPr preferRelativeResize="0"/>
            <p:nvPr/>
          </p:nvPicPr>
          <p:blipFill rotWithShape="1">
            <a:blip r:embed="rId10">
              <a:alphaModFix/>
            </a:blip>
            <a:srcRect b="0" l="0" r="0" t="0"/>
            <a:stretch/>
          </p:blipFill>
          <p:spPr>
            <a:xfrm>
              <a:off x="3373951" y="1907361"/>
              <a:ext cx="751549" cy="789733"/>
            </a:xfrm>
            <a:prstGeom prst="rect">
              <a:avLst/>
            </a:prstGeom>
            <a:noFill/>
            <a:ln>
              <a:noFill/>
            </a:ln>
          </p:spPr>
        </p:pic>
        <p:pic>
          <p:nvPicPr>
            <p:cNvPr descr="http://www.turkiindir.com/resimler/presimler/csharp-logo.png" id="178" name="Shape 178"/>
            <p:cNvPicPr preferRelativeResize="0"/>
            <p:nvPr/>
          </p:nvPicPr>
          <p:blipFill rotWithShape="1">
            <a:blip r:embed="rId11">
              <a:alphaModFix/>
            </a:blip>
            <a:srcRect b="0" l="0" r="0" t="0"/>
            <a:stretch/>
          </p:blipFill>
          <p:spPr>
            <a:xfrm>
              <a:off x="2090057" y="2067081"/>
              <a:ext cx="835152" cy="571776"/>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185" name="Shape 185"/>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Center of Excellence, Praha</a:t>
            </a:r>
          </a:p>
          <a:p>
            <a:pPr indent="0" lvl="0" marL="0" marR="0" rtl="0" algn="l">
              <a:lnSpc>
                <a:spcPct val="100000"/>
              </a:lnSpc>
              <a:spcBef>
                <a:spcPts val="100"/>
              </a:spcBef>
              <a:spcAft>
                <a:spcPts val="0"/>
              </a:spcAft>
              <a:buClr>
                <a:srgbClr val="404040"/>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chemeClr val="lt1"/>
              </a:buClr>
              <a:buSzPct val="25000"/>
              <a:buFont typeface="Arial"/>
              <a:buNone/>
            </a:pPr>
            <a:r>
              <a:rPr b="1" i="0" lang="en-US" sz="3600" u="none" cap="none" strike="noStrike">
                <a:solidFill>
                  <a:schemeClr val="lt1"/>
                </a:solidFill>
                <a:latin typeface="Arial"/>
                <a:ea typeface="Arial"/>
                <a:cs typeface="Arial"/>
                <a:sym typeface="Arial"/>
              </a:rPr>
              <a:t>Vývoj v oblasti čerpacích stanic</a:t>
            </a:r>
          </a:p>
          <a:p>
            <a:pPr indent="0" lvl="0" marL="0" marR="0" rtl="0" algn="l">
              <a:lnSpc>
                <a:spcPct val="100000"/>
              </a:lnSpc>
              <a:spcBef>
                <a:spcPts val="100"/>
              </a:spcBef>
              <a:spcAft>
                <a:spcPts val="0"/>
              </a:spcAft>
              <a:buClr>
                <a:srgbClr val="404040"/>
              </a:buClr>
              <a:buFont typeface="Arial"/>
              <a:buNone/>
            </a:pPr>
            <a:r>
              <a:t/>
            </a:r>
            <a:endParaRPr b="1" i="0" sz="36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E544A"/>
        </a:solidFill>
      </p:bgPr>
    </p:bg>
    <p:spTree>
      <p:nvGrpSpPr>
        <p:cNvPr id="190" name="Shape 190"/>
        <p:cNvGrpSpPr/>
        <p:nvPr/>
      </p:nvGrpSpPr>
      <p:grpSpPr>
        <a:xfrm>
          <a:off x="0" y="0"/>
          <a:ext cx="0" cy="0"/>
          <a:chOff x="0" y="0"/>
          <a:chExt cx="0" cy="0"/>
        </a:xfrm>
      </p:grpSpPr>
      <p:pic>
        <p:nvPicPr>
          <p:cNvPr id="191" name="Shape 191"/>
          <p:cNvPicPr preferRelativeResize="0"/>
          <p:nvPr/>
        </p:nvPicPr>
        <p:blipFill rotWithShape="1">
          <a:blip r:embed="rId3">
            <a:alphaModFix/>
          </a:blip>
          <a:srcRect b="0" l="0" r="0" t="0"/>
          <a:stretch/>
        </p:blipFill>
        <p:spPr>
          <a:xfrm>
            <a:off x="2699238" y="0"/>
            <a:ext cx="6490480" cy="5143499"/>
          </a:xfrm>
          <a:prstGeom prst="rect">
            <a:avLst/>
          </a:prstGeom>
          <a:noFill/>
          <a:ln>
            <a:noFill/>
          </a:ln>
        </p:spPr>
      </p:pic>
      <p:pic>
        <p:nvPicPr>
          <p:cNvPr descr="1.png" id="192" name="Shape 192"/>
          <p:cNvPicPr preferRelativeResize="0"/>
          <p:nvPr/>
        </p:nvPicPr>
        <p:blipFill rotWithShape="1">
          <a:blip r:embed="rId4">
            <a:alphaModFix/>
          </a:blip>
          <a:srcRect b="0" l="0" r="0" t="0"/>
          <a:stretch/>
        </p:blipFill>
        <p:spPr>
          <a:xfrm>
            <a:off x="-1863907" y="0"/>
            <a:ext cx="4968153" cy="5143499"/>
          </a:xfrm>
          <a:prstGeom prst="rect">
            <a:avLst/>
          </a:prstGeom>
          <a:noFill/>
          <a:ln>
            <a:noFill/>
          </a:ln>
        </p:spPr>
      </p:pic>
      <p:sp>
        <p:nvSpPr>
          <p:cNvPr id="193" name="Shape 193"/>
          <p:cNvSpPr txBox="1"/>
          <p:nvPr/>
        </p:nvSpPr>
        <p:spPr>
          <a:xfrm>
            <a:off x="220980" y="1014232"/>
            <a:ext cx="2478255" cy="3260588"/>
          </a:xfrm>
          <a:prstGeom prst="rect">
            <a:avLst/>
          </a:prstGeom>
          <a:noFill/>
          <a:ln>
            <a:noFill/>
          </a:ln>
        </p:spPr>
        <p:txBody>
          <a:bodyPr anchorCtr="0" anchor="t" bIns="45700" lIns="108000" rIns="108000" tIns="108000">
            <a:noAutofit/>
          </a:bodyPr>
          <a:lstStyle/>
          <a:p>
            <a:pPr indent="0" lvl="0" marL="0" marR="0" rtl="0" algn="l">
              <a:lnSpc>
                <a:spcPct val="104166"/>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Čerpací stanice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E544A"/>
        </a:solidFill>
      </p:bgPr>
    </p:bg>
    <p:spTree>
      <p:nvGrpSpPr>
        <p:cNvPr id="198"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b="0" l="0" r="0" t="0"/>
          <a:stretch/>
        </p:blipFill>
        <p:spPr>
          <a:xfrm>
            <a:off x="2699238" y="0"/>
            <a:ext cx="6490480" cy="5143499"/>
          </a:xfrm>
          <a:prstGeom prst="rect">
            <a:avLst/>
          </a:prstGeom>
          <a:noFill/>
          <a:ln>
            <a:noFill/>
          </a:ln>
        </p:spPr>
      </p:pic>
      <p:pic>
        <p:nvPicPr>
          <p:cNvPr descr="C:\Users\jlin\Desktop\PCR Generic\1-01.png" id="200" name="Shape 200"/>
          <p:cNvPicPr preferRelativeResize="0"/>
          <p:nvPr/>
        </p:nvPicPr>
        <p:blipFill rotWithShape="1">
          <a:blip r:embed="rId4">
            <a:alphaModFix/>
          </a:blip>
          <a:srcRect b="0" l="0" r="0" t="0"/>
          <a:stretch/>
        </p:blipFill>
        <p:spPr>
          <a:xfrm>
            <a:off x="3473046" y="651862"/>
            <a:ext cx="1856725" cy="1794237"/>
          </a:xfrm>
          <a:prstGeom prst="rect">
            <a:avLst/>
          </a:prstGeom>
          <a:noFill/>
          <a:ln>
            <a:noFill/>
          </a:ln>
        </p:spPr>
      </p:pic>
      <p:pic>
        <p:nvPicPr>
          <p:cNvPr descr="C:\Users\jlin\Desktop\PCR Generic\2-01.png" id="201" name="Shape 201"/>
          <p:cNvPicPr preferRelativeResize="0"/>
          <p:nvPr/>
        </p:nvPicPr>
        <p:blipFill rotWithShape="1">
          <a:blip r:embed="rId5">
            <a:alphaModFix/>
          </a:blip>
          <a:srcRect b="0" l="0" r="0" t="0"/>
          <a:stretch/>
        </p:blipFill>
        <p:spPr>
          <a:xfrm>
            <a:off x="3753505" y="4300762"/>
            <a:ext cx="530083" cy="391178"/>
          </a:xfrm>
          <a:prstGeom prst="rect">
            <a:avLst/>
          </a:prstGeom>
          <a:noFill/>
          <a:ln>
            <a:noFill/>
          </a:ln>
        </p:spPr>
      </p:pic>
      <p:pic>
        <p:nvPicPr>
          <p:cNvPr descr="C:\Users\jlin\Desktop\PCR Generic\3-01.png" id="202" name="Shape 202"/>
          <p:cNvPicPr preferRelativeResize="0"/>
          <p:nvPr/>
        </p:nvPicPr>
        <p:blipFill rotWithShape="1">
          <a:blip r:embed="rId6">
            <a:alphaModFix/>
          </a:blip>
          <a:srcRect b="0" l="0" r="0" t="0"/>
          <a:stretch/>
        </p:blipFill>
        <p:spPr>
          <a:xfrm rot="-1653756">
            <a:off x="4820090" y="2309966"/>
            <a:ext cx="547262" cy="403855"/>
          </a:xfrm>
          <a:prstGeom prst="rect">
            <a:avLst/>
          </a:prstGeom>
          <a:noFill/>
          <a:ln>
            <a:noFill/>
          </a:ln>
        </p:spPr>
      </p:pic>
      <p:pic>
        <p:nvPicPr>
          <p:cNvPr descr="C:\Users\jlin\Desktop\PCR Generic\4-01.png" id="203" name="Shape 203"/>
          <p:cNvPicPr preferRelativeResize="0"/>
          <p:nvPr/>
        </p:nvPicPr>
        <p:blipFill rotWithShape="1">
          <a:blip r:embed="rId7">
            <a:alphaModFix/>
          </a:blip>
          <a:srcRect b="0" l="0" r="0" t="0"/>
          <a:stretch/>
        </p:blipFill>
        <p:spPr>
          <a:xfrm>
            <a:off x="3389226" y="1704452"/>
            <a:ext cx="1368482" cy="1074419"/>
          </a:xfrm>
          <a:prstGeom prst="rect">
            <a:avLst/>
          </a:prstGeom>
          <a:noFill/>
          <a:ln>
            <a:noFill/>
          </a:ln>
        </p:spPr>
      </p:pic>
      <p:pic>
        <p:nvPicPr>
          <p:cNvPr descr="C:\Users\jlin\Desktop\PCR Generic\5-01.png" id="204" name="Shape 204"/>
          <p:cNvPicPr preferRelativeResize="0"/>
          <p:nvPr/>
        </p:nvPicPr>
        <p:blipFill rotWithShape="1">
          <a:blip r:embed="rId8">
            <a:alphaModFix/>
          </a:blip>
          <a:srcRect b="0" l="0" r="0" t="0"/>
          <a:stretch/>
        </p:blipFill>
        <p:spPr>
          <a:xfrm>
            <a:off x="6930506" y="1825269"/>
            <a:ext cx="382837" cy="524434"/>
          </a:xfrm>
          <a:prstGeom prst="rect">
            <a:avLst/>
          </a:prstGeom>
          <a:noFill/>
          <a:ln>
            <a:noFill/>
          </a:ln>
        </p:spPr>
      </p:pic>
      <p:pic>
        <p:nvPicPr>
          <p:cNvPr descr="C:\Users\jlin\Desktop\PCR Generic\7-01.png" id="205" name="Shape 205"/>
          <p:cNvPicPr preferRelativeResize="0"/>
          <p:nvPr/>
        </p:nvPicPr>
        <p:blipFill rotWithShape="1">
          <a:blip r:embed="rId9">
            <a:alphaModFix/>
          </a:blip>
          <a:srcRect b="0" l="0" r="0" t="0"/>
          <a:stretch/>
        </p:blipFill>
        <p:spPr>
          <a:xfrm>
            <a:off x="7824650" y="63766"/>
            <a:ext cx="1282706" cy="2135981"/>
          </a:xfrm>
          <a:prstGeom prst="rect">
            <a:avLst/>
          </a:prstGeom>
          <a:noFill/>
          <a:ln>
            <a:noFill/>
          </a:ln>
        </p:spPr>
      </p:pic>
      <p:pic>
        <p:nvPicPr>
          <p:cNvPr descr="C:\Users\jlin\Desktop\PCR Generic\6-01.png" id="206" name="Shape 206"/>
          <p:cNvPicPr preferRelativeResize="0"/>
          <p:nvPr/>
        </p:nvPicPr>
        <p:blipFill rotWithShape="1">
          <a:blip r:embed="rId10">
            <a:alphaModFix/>
          </a:blip>
          <a:srcRect b="0" l="0" r="0" t="0"/>
          <a:stretch/>
        </p:blipFill>
        <p:spPr>
          <a:xfrm>
            <a:off x="8296679" y="1783557"/>
            <a:ext cx="660150" cy="402693"/>
          </a:xfrm>
          <a:prstGeom prst="rect">
            <a:avLst/>
          </a:prstGeom>
          <a:noFill/>
          <a:ln>
            <a:noFill/>
          </a:ln>
        </p:spPr>
      </p:pic>
      <p:sp>
        <p:nvSpPr>
          <p:cNvPr id="207" name="Shape 207"/>
          <p:cNvSpPr/>
          <p:nvPr/>
        </p:nvSpPr>
        <p:spPr>
          <a:xfrm>
            <a:off x="3496707" y="826213"/>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1</a:t>
            </a:r>
          </a:p>
        </p:txBody>
      </p:sp>
      <p:sp>
        <p:nvSpPr>
          <p:cNvPr id="208" name="Shape 208"/>
          <p:cNvSpPr/>
          <p:nvPr/>
        </p:nvSpPr>
        <p:spPr>
          <a:xfrm>
            <a:off x="3969873" y="4246246"/>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2</a:t>
            </a:r>
          </a:p>
        </p:txBody>
      </p:sp>
      <p:sp>
        <p:nvSpPr>
          <p:cNvPr id="209" name="Shape 209"/>
          <p:cNvSpPr/>
          <p:nvPr/>
        </p:nvSpPr>
        <p:spPr>
          <a:xfrm>
            <a:off x="4831353" y="2450110"/>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3</a:t>
            </a:r>
          </a:p>
        </p:txBody>
      </p:sp>
      <p:sp>
        <p:nvSpPr>
          <p:cNvPr id="210" name="Shape 210"/>
          <p:cNvSpPr/>
          <p:nvPr/>
        </p:nvSpPr>
        <p:spPr>
          <a:xfrm>
            <a:off x="3521171" y="2069191"/>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4</a:t>
            </a:r>
          </a:p>
        </p:txBody>
      </p:sp>
      <p:sp>
        <p:nvSpPr>
          <p:cNvPr id="211" name="Shape 211"/>
          <p:cNvSpPr/>
          <p:nvPr/>
        </p:nvSpPr>
        <p:spPr>
          <a:xfrm>
            <a:off x="6961164" y="1714430"/>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5</a:t>
            </a:r>
          </a:p>
        </p:txBody>
      </p:sp>
      <p:sp>
        <p:nvSpPr>
          <p:cNvPr id="212" name="Shape 212"/>
          <p:cNvSpPr/>
          <p:nvPr/>
        </p:nvSpPr>
        <p:spPr>
          <a:xfrm>
            <a:off x="8536753" y="1769502"/>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6</a:t>
            </a:r>
          </a:p>
        </p:txBody>
      </p:sp>
      <p:sp>
        <p:nvSpPr>
          <p:cNvPr id="213" name="Shape 213"/>
          <p:cNvSpPr/>
          <p:nvPr/>
        </p:nvSpPr>
        <p:spPr>
          <a:xfrm>
            <a:off x="7745113" y="260393"/>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7</a:t>
            </a:r>
          </a:p>
        </p:txBody>
      </p:sp>
      <p:pic>
        <p:nvPicPr>
          <p:cNvPr descr="1.png" id="214" name="Shape 214"/>
          <p:cNvPicPr preferRelativeResize="0"/>
          <p:nvPr/>
        </p:nvPicPr>
        <p:blipFill rotWithShape="1">
          <a:blip r:embed="rId11">
            <a:alphaModFix/>
          </a:blip>
          <a:srcRect b="0" l="0" r="0" t="0"/>
          <a:stretch/>
        </p:blipFill>
        <p:spPr>
          <a:xfrm>
            <a:off x="-1863907" y="0"/>
            <a:ext cx="4968153" cy="5143499"/>
          </a:xfrm>
          <a:prstGeom prst="rect">
            <a:avLst/>
          </a:prstGeom>
          <a:noFill/>
          <a:ln>
            <a:noFill/>
          </a:ln>
        </p:spPr>
      </p:pic>
      <p:sp>
        <p:nvSpPr>
          <p:cNvPr id="215" name="Shape 215"/>
          <p:cNvSpPr txBox="1"/>
          <p:nvPr/>
        </p:nvSpPr>
        <p:spPr>
          <a:xfrm>
            <a:off x="220980" y="1014232"/>
            <a:ext cx="2478255" cy="3260588"/>
          </a:xfrm>
          <a:prstGeom prst="rect">
            <a:avLst/>
          </a:prstGeom>
          <a:noFill/>
          <a:ln>
            <a:noFill/>
          </a:ln>
        </p:spPr>
        <p:txBody>
          <a:bodyPr anchorCtr="0" anchor="t" bIns="45700" lIns="108000" rIns="108000" tIns="108000">
            <a:noAutofit/>
          </a:bodyPr>
          <a:lstStyle/>
          <a:p>
            <a:pPr indent="0" lvl="0" marL="0" marR="0" rtl="0" algn="l">
              <a:lnSpc>
                <a:spcPct val="104166"/>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Čerpací stanice</a:t>
            </a:r>
          </a:p>
          <a:p>
            <a:pPr indent="-252000" lvl="0" marL="252000" marR="0" rtl="0" algn="l">
              <a:lnSpc>
                <a:spcPct val="138888"/>
              </a:lnSpc>
              <a:spcBef>
                <a:spcPts val="120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Pokladna</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Řízení pump</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Elektronické platby</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Věrnostní sítě</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Aplikace manažera</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Centrální administrace</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Centrální podpora</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E544A"/>
        </a:solidFill>
      </p:bgPr>
    </p:bg>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b="0" l="0" r="0" t="0"/>
          <a:stretch/>
        </p:blipFill>
        <p:spPr>
          <a:xfrm>
            <a:off x="2699238" y="0"/>
            <a:ext cx="6490480" cy="5143499"/>
          </a:xfrm>
          <a:prstGeom prst="rect">
            <a:avLst/>
          </a:prstGeom>
          <a:noFill/>
          <a:ln>
            <a:noFill/>
          </a:ln>
        </p:spPr>
      </p:pic>
      <p:pic>
        <p:nvPicPr>
          <p:cNvPr descr="1.png" id="222" name="Shape 222"/>
          <p:cNvPicPr preferRelativeResize="0"/>
          <p:nvPr/>
        </p:nvPicPr>
        <p:blipFill rotWithShape="1">
          <a:blip r:embed="rId4">
            <a:alphaModFix/>
          </a:blip>
          <a:srcRect b="0" l="0" r="0" t="0"/>
          <a:stretch/>
        </p:blipFill>
        <p:spPr>
          <a:xfrm>
            <a:off x="-1863907" y="0"/>
            <a:ext cx="4968153" cy="5143499"/>
          </a:xfrm>
          <a:prstGeom prst="rect">
            <a:avLst/>
          </a:prstGeom>
          <a:noFill/>
          <a:ln>
            <a:noFill/>
          </a:ln>
        </p:spPr>
      </p:pic>
      <p:sp>
        <p:nvSpPr>
          <p:cNvPr id="223" name="Shape 223"/>
          <p:cNvSpPr txBox="1"/>
          <p:nvPr/>
        </p:nvSpPr>
        <p:spPr>
          <a:xfrm>
            <a:off x="220980" y="1014232"/>
            <a:ext cx="2478255" cy="3260588"/>
          </a:xfrm>
          <a:prstGeom prst="rect">
            <a:avLst/>
          </a:prstGeom>
          <a:noFill/>
          <a:ln>
            <a:noFill/>
          </a:ln>
        </p:spPr>
        <p:txBody>
          <a:bodyPr anchorCtr="0" anchor="t" bIns="45700" lIns="108000" rIns="108000" tIns="108000">
            <a:noAutofit/>
          </a:bodyPr>
          <a:lstStyle/>
          <a:p>
            <a:pPr indent="0" lvl="0" marL="0" marR="0" rtl="0" algn="l">
              <a:lnSpc>
                <a:spcPct val="104166"/>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Čerpací stanice</a:t>
            </a:r>
          </a:p>
          <a:p>
            <a:pPr indent="-252000" lvl="0" marL="252000" marR="0" rtl="0" algn="l">
              <a:lnSpc>
                <a:spcPct val="138888"/>
              </a:lnSpc>
              <a:spcBef>
                <a:spcPts val="120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Samoobslužný terminál</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Kuchyně</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Drive-In</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Digitální jídelní lístek</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Myčka aut</a:t>
            </a:r>
          </a:p>
        </p:txBody>
      </p:sp>
      <p:pic>
        <p:nvPicPr>
          <p:cNvPr descr="C:\Users\jlin\Desktop\PCR Generic\8-01.png" id="224" name="Shape 224"/>
          <p:cNvPicPr preferRelativeResize="0"/>
          <p:nvPr/>
        </p:nvPicPr>
        <p:blipFill rotWithShape="1">
          <a:blip r:embed="rId5">
            <a:alphaModFix/>
          </a:blip>
          <a:srcRect b="0" l="0" r="0" t="0"/>
          <a:stretch/>
        </p:blipFill>
        <p:spPr>
          <a:xfrm>
            <a:off x="5181451" y="1980282"/>
            <a:ext cx="1373486" cy="1002982"/>
          </a:xfrm>
          <a:prstGeom prst="rect">
            <a:avLst/>
          </a:prstGeom>
          <a:noFill/>
          <a:ln>
            <a:noFill/>
          </a:ln>
        </p:spPr>
      </p:pic>
      <p:sp>
        <p:nvSpPr>
          <p:cNvPr id="225" name="Shape 225"/>
          <p:cNvSpPr/>
          <p:nvPr/>
        </p:nvSpPr>
        <p:spPr>
          <a:xfrm>
            <a:off x="6021891" y="1847659"/>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1</a:t>
            </a:r>
          </a:p>
        </p:txBody>
      </p:sp>
      <p:pic>
        <p:nvPicPr>
          <p:cNvPr descr="C:\Users\jlin\Desktop\PCR Generic\9-01.png" id="226" name="Shape 226"/>
          <p:cNvPicPr preferRelativeResize="0"/>
          <p:nvPr/>
        </p:nvPicPr>
        <p:blipFill rotWithShape="1">
          <a:blip r:embed="rId6">
            <a:alphaModFix/>
          </a:blip>
          <a:srcRect b="0" l="0" r="0" t="0"/>
          <a:stretch/>
        </p:blipFill>
        <p:spPr>
          <a:xfrm>
            <a:off x="5710728" y="160495"/>
            <a:ext cx="1019668" cy="1664493"/>
          </a:xfrm>
          <a:prstGeom prst="rect">
            <a:avLst/>
          </a:prstGeom>
          <a:noFill/>
          <a:ln>
            <a:noFill/>
          </a:ln>
        </p:spPr>
      </p:pic>
      <p:sp>
        <p:nvSpPr>
          <p:cNvPr id="227" name="Shape 227"/>
          <p:cNvSpPr/>
          <p:nvPr/>
        </p:nvSpPr>
        <p:spPr>
          <a:xfrm>
            <a:off x="5710728" y="61722"/>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2</a:t>
            </a:r>
          </a:p>
        </p:txBody>
      </p:sp>
      <p:pic>
        <p:nvPicPr>
          <p:cNvPr descr="C:\Users\jlin\Desktop\PCR Generic\10-01.png" id="228" name="Shape 228"/>
          <p:cNvPicPr preferRelativeResize="0"/>
          <p:nvPr/>
        </p:nvPicPr>
        <p:blipFill rotWithShape="1">
          <a:blip r:embed="rId7">
            <a:alphaModFix/>
          </a:blip>
          <a:srcRect b="0" l="0" r="0" t="0"/>
          <a:stretch/>
        </p:blipFill>
        <p:spPr>
          <a:xfrm>
            <a:off x="6684082" y="2765336"/>
            <a:ext cx="487136" cy="466333"/>
          </a:xfrm>
          <a:prstGeom prst="rect">
            <a:avLst/>
          </a:prstGeom>
          <a:noFill/>
          <a:ln>
            <a:noFill/>
          </a:ln>
        </p:spPr>
      </p:pic>
      <p:pic>
        <p:nvPicPr>
          <p:cNvPr descr="C:\Users\jlin\Desktop\PCR Generic\11-01.png" id="229" name="Shape 229"/>
          <p:cNvPicPr preferRelativeResize="0"/>
          <p:nvPr/>
        </p:nvPicPr>
        <p:blipFill rotWithShape="1">
          <a:blip r:embed="rId8">
            <a:alphaModFix/>
          </a:blip>
          <a:srcRect b="0" l="0" r="0" t="0"/>
          <a:stretch/>
        </p:blipFill>
        <p:spPr>
          <a:xfrm>
            <a:off x="4957017" y="1239762"/>
            <a:ext cx="523024" cy="438150"/>
          </a:xfrm>
          <a:prstGeom prst="rect">
            <a:avLst/>
          </a:prstGeom>
          <a:noFill/>
          <a:ln>
            <a:noFill/>
          </a:ln>
        </p:spPr>
      </p:pic>
      <p:pic>
        <p:nvPicPr>
          <p:cNvPr descr="C:\Users\jlin\Desktop\PCR Generic\12-01.png" id="230" name="Shape 230"/>
          <p:cNvPicPr preferRelativeResize="0"/>
          <p:nvPr/>
        </p:nvPicPr>
        <p:blipFill rotWithShape="1">
          <a:blip r:embed="rId9">
            <a:alphaModFix/>
          </a:blip>
          <a:srcRect b="0" l="0" r="0" t="0"/>
          <a:stretch/>
        </p:blipFill>
        <p:spPr>
          <a:xfrm>
            <a:off x="6665064" y="146292"/>
            <a:ext cx="525175" cy="424309"/>
          </a:xfrm>
          <a:prstGeom prst="rect">
            <a:avLst/>
          </a:prstGeom>
          <a:noFill/>
          <a:ln>
            <a:noFill/>
          </a:ln>
        </p:spPr>
      </p:pic>
      <p:sp>
        <p:nvSpPr>
          <p:cNvPr id="231" name="Shape 231"/>
          <p:cNvSpPr/>
          <p:nvPr/>
        </p:nvSpPr>
        <p:spPr>
          <a:xfrm>
            <a:off x="6608892" y="69342"/>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5</a:t>
            </a:r>
          </a:p>
        </p:txBody>
      </p:sp>
      <p:pic>
        <p:nvPicPr>
          <p:cNvPr descr="C:\Users\jlin\Desktop\PCR Generic\10-01.png" id="232" name="Shape 232"/>
          <p:cNvPicPr preferRelativeResize="0"/>
          <p:nvPr/>
        </p:nvPicPr>
        <p:blipFill rotWithShape="1">
          <a:blip r:embed="rId7">
            <a:alphaModFix/>
          </a:blip>
          <a:srcRect b="0" l="0" r="0" t="0"/>
          <a:stretch/>
        </p:blipFill>
        <p:spPr>
          <a:xfrm>
            <a:off x="5428203" y="1011162"/>
            <a:ext cx="487136" cy="466333"/>
          </a:xfrm>
          <a:prstGeom prst="rect">
            <a:avLst/>
          </a:prstGeom>
          <a:noFill/>
          <a:ln>
            <a:noFill/>
          </a:ln>
        </p:spPr>
      </p:pic>
      <p:sp>
        <p:nvSpPr>
          <p:cNvPr id="233" name="Shape 233"/>
          <p:cNvSpPr/>
          <p:nvPr/>
        </p:nvSpPr>
        <p:spPr>
          <a:xfrm>
            <a:off x="5359896" y="914842"/>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3</a:t>
            </a:r>
          </a:p>
        </p:txBody>
      </p:sp>
      <p:sp>
        <p:nvSpPr>
          <p:cNvPr id="234" name="Shape 234"/>
          <p:cNvSpPr/>
          <p:nvPr/>
        </p:nvSpPr>
        <p:spPr>
          <a:xfrm>
            <a:off x="4877532" y="1193075"/>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4</a:t>
            </a:r>
          </a:p>
        </p:txBody>
      </p:sp>
      <p:sp>
        <p:nvSpPr>
          <p:cNvPr id="235" name="Shape 235"/>
          <p:cNvSpPr/>
          <p:nvPr/>
        </p:nvSpPr>
        <p:spPr>
          <a:xfrm>
            <a:off x="6616513" y="2697923"/>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3</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E544A"/>
        </a:solidFill>
      </p:bgPr>
    </p:bg>
    <p:spTree>
      <p:nvGrpSpPr>
        <p:cNvPr id="240"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b="0" l="0" r="0" t="0"/>
          <a:stretch/>
        </p:blipFill>
        <p:spPr>
          <a:xfrm>
            <a:off x="2699238" y="0"/>
            <a:ext cx="6490480" cy="5143499"/>
          </a:xfrm>
          <a:prstGeom prst="rect">
            <a:avLst/>
          </a:prstGeom>
          <a:noFill/>
          <a:ln>
            <a:noFill/>
          </a:ln>
        </p:spPr>
      </p:pic>
      <p:pic>
        <p:nvPicPr>
          <p:cNvPr descr="1.png" id="242" name="Shape 242"/>
          <p:cNvPicPr preferRelativeResize="0"/>
          <p:nvPr/>
        </p:nvPicPr>
        <p:blipFill rotWithShape="1">
          <a:blip r:embed="rId4">
            <a:alphaModFix/>
          </a:blip>
          <a:srcRect b="0" l="0" r="0" t="0"/>
          <a:stretch/>
        </p:blipFill>
        <p:spPr>
          <a:xfrm>
            <a:off x="-1863907" y="0"/>
            <a:ext cx="4968153" cy="5143499"/>
          </a:xfrm>
          <a:prstGeom prst="rect">
            <a:avLst/>
          </a:prstGeom>
          <a:noFill/>
          <a:ln>
            <a:noFill/>
          </a:ln>
        </p:spPr>
      </p:pic>
      <p:sp>
        <p:nvSpPr>
          <p:cNvPr id="243" name="Shape 243"/>
          <p:cNvSpPr txBox="1"/>
          <p:nvPr/>
        </p:nvSpPr>
        <p:spPr>
          <a:xfrm>
            <a:off x="220980" y="1014232"/>
            <a:ext cx="2478255" cy="3778747"/>
          </a:xfrm>
          <a:prstGeom prst="rect">
            <a:avLst/>
          </a:prstGeom>
          <a:noFill/>
          <a:ln>
            <a:noFill/>
          </a:ln>
        </p:spPr>
        <p:txBody>
          <a:bodyPr anchorCtr="0" anchor="t" bIns="45700" lIns="108000" rIns="108000" tIns="108000">
            <a:noAutofit/>
          </a:bodyPr>
          <a:lstStyle/>
          <a:p>
            <a:pPr indent="0" lvl="0" marL="0" marR="0" rtl="0" algn="l">
              <a:lnSpc>
                <a:spcPct val="104166"/>
              </a:lnSpc>
              <a:spcBef>
                <a:spcPts val="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Čerpací stanice</a:t>
            </a:r>
          </a:p>
          <a:p>
            <a:pPr indent="-252000" lvl="0" marL="252000" marR="0" rtl="0" algn="l">
              <a:lnSpc>
                <a:spcPct val="138888"/>
              </a:lnSpc>
              <a:spcBef>
                <a:spcPts val="120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Platba mobilem</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Tablet jako pokladna</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Samoobslužná pokladna</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Objednávky </a:t>
            </a:r>
            <a:br>
              <a:rPr b="0" i="0" lang="en-US" sz="1800" u="none" cap="none" strike="noStrike">
                <a:solidFill>
                  <a:schemeClr val="lt1"/>
                </a:solidFill>
                <a:latin typeface="Arial"/>
                <a:ea typeface="Arial"/>
                <a:cs typeface="Arial"/>
                <a:sym typeface="Arial"/>
              </a:rPr>
            </a:br>
            <a:r>
              <a:rPr b="0" i="0" lang="en-US" sz="1800" u="none" cap="none" strike="noStrike">
                <a:solidFill>
                  <a:schemeClr val="lt1"/>
                </a:solidFill>
                <a:latin typeface="Arial"/>
                <a:ea typeface="Arial"/>
                <a:cs typeface="Arial"/>
                <a:sym typeface="Arial"/>
              </a:rPr>
              <a:t>přes web</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Centrální věrnostní řešení</a:t>
            </a:r>
          </a:p>
          <a:p>
            <a:pPr indent="-252000" lvl="0" marL="252000" marR="0" rtl="0" algn="l">
              <a:lnSpc>
                <a:spcPct val="138888"/>
              </a:lnSpc>
              <a:spcBef>
                <a:spcPts val="0"/>
              </a:spcBef>
              <a:spcAft>
                <a:spcPts val="0"/>
              </a:spcAft>
              <a:buClr>
                <a:schemeClr val="lt1"/>
              </a:buClr>
              <a:buSzPct val="79999"/>
              <a:buFont typeface="Arial"/>
              <a:buAutoNum type="arabicPeriod"/>
            </a:pPr>
            <a:r>
              <a:rPr b="0" i="0" lang="en-US" sz="1800" u="none" cap="none" strike="noStrike">
                <a:solidFill>
                  <a:schemeClr val="lt1"/>
                </a:solidFill>
                <a:latin typeface="Arial"/>
                <a:ea typeface="Arial"/>
                <a:cs typeface="Arial"/>
                <a:sym typeface="Arial"/>
              </a:rPr>
              <a:t>Reporting na mobil</a:t>
            </a:r>
          </a:p>
          <a:p>
            <a:pPr indent="-252000" lvl="0" marL="252000" marR="0" rtl="0" algn="l">
              <a:lnSpc>
                <a:spcPct val="138888"/>
              </a:lnSpc>
              <a:spcBef>
                <a:spcPts val="0"/>
              </a:spcBef>
              <a:spcAft>
                <a:spcPts val="0"/>
              </a:spcAft>
              <a:buClr>
                <a:schemeClr val="lt1"/>
              </a:buClr>
              <a:buFont typeface="Arial"/>
              <a:buNone/>
            </a:pPr>
            <a:r>
              <a:t/>
            </a:r>
            <a:endParaRPr b="0" i="0" sz="1800" u="none" cap="none" strike="noStrike">
              <a:solidFill>
                <a:schemeClr val="lt1"/>
              </a:solidFill>
              <a:latin typeface="Arial"/>
              <a:ea typeface="Arial"/>
              <a:cs typeface="Arial"/>
              <a:sym typeface="Arial"/>
            </a:endParaRPr>
          </a:p>
        </p:txBody>
      </p:sp>
      <p:pic>
        <p:nvPicPr>
          <p:cNvPr descr="C:\Users\jlin\Desktop\PCR Generic\13-01.png" id="244" name="Shape 244"/>
          <p:cNvPicPr preferRelativeResize="0"/>
          <p:nvPr/>
        </p:nvPicPr>
        <p:blipFill rotWithShape="1">
          <a:blip r:embed="rId5">
            <a:alphaModFix/>
          </a:blip>
          <a:srcRect b="0" l="0" r="0" t="0"/>
          <a:stretch/>
        </p:blipFill>
        <p:spPr>
          <a:xfrm>
            <a:off x="3522876" y="3055255"/>
            <a:ext cx="1354656" cy="1317148"/>
          </a:xfrm>
          <a:prstGeom prst="rect">
            <a:avLst/>
          </a:prstGeom>
          <a:noFill/>
          <a:ln>
            <a:noFill/>
          </a:ln>
        </p:spPr>
      </p:pic>
      <p:pic>
        <p:nvPicPr>
          <p:cNvPr descr="C:\Users\jlin\Desktop\PCR Generic\14-01.png" id="245" name="Shape 245"/>
          <p:cNvPicPr preferRelativeResize="0"/>
          <p:nvPr/>
        </p:nvPicPr>
        <p:blipFill rotWithShape="1">
          <a:blip r:embed="rId6">
            <a:alphaModFix/>
          </a:blip>
          <a:srcRect b="0" l="0" r="0" t="0"/>
          <a:stretch/>
        </p:blipFill>
        <p:spPr>
          <a:xfrm>
            <a:off x="5020537" y="3543298"/>
            <a:ext cx="1380380" cy="1428748"/>
          </a:xfrm>
          <a:prstGeom prst="rect">
            <a:avLst/>
          </a:prstGeom>
          <a:noFill/>
          <a:ln>
            <a:noFill/>
          </a:ln>
        </p:spPr>
      </p:pic>
      <p:pic>
        <p:nvPicPr>
          <p:cNvPr id="246" name="Shape 246"/>
          <p:cNvPicPr preferRelativeResize="0"/>
          <p:nvPr/>
        </p:nvPicPr>
        <p:blipFill rotWithShape="1">
          <a:blip r:embed="rId7">
            <a:alphaModFix/>
          </a:blip>
          <a:srcRect b="0" l="0" r="0" t="0"/>
          <a:stretch/>
        </p:blipFill>
        <p:spPr>
          <a:xfrm>
            <a:off x="3200374" y="1813086"/>
            <a:ext cx="1999659" cy="1249787"/>
          </a:xfrm>
          <a:prstGeom prst="rect">
            <a:avLst/>
          </a:prstGeom>
          <a:noFill/>
          <a:ln>
            <a:noFill/>
          </a:ln>
        </p:spPr>
      </p:pic>
      <p:pic>
        <p:nvPicPr>
          <p:cNvPr descr="C:\Users\jlin\Desktop\PCR Generic\16-01.png" id="247" name="Shape 247"/>
          <p:cNvPicPr preferRelativeResize="0"/>
          <p:nvPr/>
        </p:nvPicPr>
        <p:blipFill rotWithShape="1">
          <a:blip r:embed="rId8">
            <a:alphaModFix/>
          </a:blip>
          <a:srcRect b="0" l="0" r="0" t="0"/>
          <a:stretch/>
        </p:blipFill>
        <p:spPr>
          <a:xfrm>
            <a:off x="7948149" y="2682134"/>
            <a:ext cx="1256809" cy="2297533"/>
          </a:xfrm>
          <a:prstGeom prst="rect">
            <a:avLst/>
          </a:prstGeom>
          <a:noFill/>
          <a:ln>
            <a:noFill/>
          </a:ln>
        </p:spPr>
      </p:pic>
      <p:pic>
        <p:nvPicPr>
          <p:cNvPr descr="C:\Users\jlin\Desktop\PCR Generic\17-01.png" id="248" name="Shape 248"/>
          <p:cNvPicPr preferRelativeResize="0"/>
          <p:nvPr/>
        </p:nvPicPr>
        <p:blipFill rotWithShape="1">
          <a:blip r:embed="rId9">
            <a:alphaModFix/>
          </a:blip>
          <a:srcRect b="0" l="0" r="0" t="0"/>
          <a:stretch/>
        </p:blipFill>
        <p:spPr>
          <a:xfrm>
            <a:off x="7887190" y="2082248"/>
            <a:ext cx="638707" cy="360946"/>
          </a:xfrm>
          <a:prstGeom prst="rect">
            <a:avLst/>
          </a:prstGeom>
          <a:noFill/>
          <a:ln>
            <a:noFill/>
          </a:ln>
        </p:spPr>
      </p:pic>
      <p:pic>
        <p:nvPicPr>
          <p:cNvPr descr="C:\Users\jlin\Desktop\PCR Generic\18-01.png" id="249" name="Shape 249"/>
          <p:cNvPicPr preferRelativeResize="0"/>
          <p:nvPr/>
        </p:nvPicPr>
        <p:blipFill rotWithShape="1">
          <a:blip r:embed="rId10">
            <a:alphaModFix/>
          </a:blip>
          <a:srcRect b="0" l="0" r="0" t="0"/>
          <a:stretch/>
        </p:blipFill>
        <p:spPr>
          <a:xfrm>
            <a:off x="6750917" y="2904215"/>
            <a:ext cx="1992676" cy="1743986"/>
          </a:xfrm>
          <a:prstGeom prst="rect">
            <a:avLst/>
          </a:prstGeom>
          <a:noFill/>
          <a:ln>
            <a:noFill/>
          </a:ln>
        </p:spPr>
      </p:pic>
      <p:sp>
        <p:nvSpPr>
          <p:cNvPr id="250" name="Shape 250"/>
          <p:cNvSpPr/>
          <p:nvPr/>
        </p:nvSpPr>
        <p:spPr>
          <a:xfrm>
            <a:off x="3591110" y="3174031"/>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1</a:t>
            </a:r>
          </a:p>
        </p:txBody>
      </p:sp>
      <p:sp>
        <p:nvSpPr>
          <p:cNvPr id="251" name="Shape 251"/>
          <p:cNvSpPr/>
          <p:nvPr/>
        </p:nvSpPr>
        <p:spPr>
          <a:xfrm>
            <a:off x="5710726" y="3776207"/>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2</a:t>
            </a:r>
          </a:p>
        </p:txBody>
      </p:sp>
      <p:sp>
        <p:nvSpPr>
          <p:cNvPr id="252" name="Shape 252"/>
          <p:cNvSpPr/>
          <p:nvPr/>
        </p:nvSpPr>
        <p:spPr>
          <a:xfrm>
            <a:off x="7801582" y="2038233"/>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5</a:t>
            </a:r>
          </a:p>
        </p:txBody>
      </p:sp>
      <p:sp>
        <p:nvSpPr>
          <p:cNvPr id="253" name="Shape 253"/>
          <p:cNvSpPr/>
          <p:nvPr/>
        </p:nvSpPr>
        <p:spPr>
          <a:xfrm>
            <a:off x="3304587" y="1759747"/>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3</a:t>
            </a:r>
          </a:p>
        </p:txBody>
      </p:sp>
      <p:sp>
        <p:nvSpPr>
          <p:cNvPr id="254" name="Shape 254"/>
          <p:cNvSpPr/>
          <p:nvPr/>
        </p:nvSpPr>
        <p:spPr>
          <a:xfrm>
            <a:off x="8576553" y="3952201"/>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4</a:t>
            </a:r>
          </a:p>
        </p:txBody>
      </p:sp>
      <p:sp>
        <p:nvSpPr>
          <p:cNvPr id="255" name="Shape 255"/>
          <p:cNvSpPr/>
          <p:nvPr/>
        </p:nvSpPr>
        <p:spPr>
          <a:xfrm>
            <a:off x="6750917" y="3507537"/>
            <a:ext cx="412581" cy="412581"/>
          </a:xfrm>
          <a:prstGeom prst="ellipse">
            <a:avLst/>
          </a:prstGeom>
          <a:solidFill>
            <a:srgbClr val="54B948"/>
          </a:solidFill>
          <a:ln cap="flat" cmpd="sng" w="28575">
            <a:solidFill>
              <a:srgbClr val="154D7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b="1" i="0" lang="en-US" sz="1800" u="none" cap="none" strike="noStrike">
                <a:solidFill>
                  <a:schemeClr val="lt1"/>
                </a:solidFill>
                <a:latin typeface="Arial"/>
                <a:ea typeface="Arial"/>
                <a:cs typeface="Arial"/>
                <a:sym typeface="Arial"/>
              </a:rPr>
              <a:t>6</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E554A"/>
        </a:solidFill>
      </p:bgPr>
    </p:bg>
    <p:spTree>
      <p:nvGrpSpPr>
        <p:cNvPr id="260" name="Shape 260"/>
        <p:cNvGrpSpPr/>
        <p:nvPr/>
      </p:nvGrpSpPr>
      <p:grpSpPr>
        <a:xfrm>
          <a:off x="0" y="0"/>
          <a:ext cx="0" cy="0"/>
          <a:chOff x="0" y="0"/>
          <a:chExt cx="0" cy="0"/>
        </a:xfrm>
      </p:grpSpPr>
      <p:grpSp>
        <p:nvGrpSpPr>
          <p:cNvPr id="261" name="Shape 261"/>
          <p:cNvGrpSpPr/>
          <p:nvPr/>
        </p:nvGrpSpPr>
        <p:grpSpPr>
          <a:xfrm>
            <a:off x="2554350" y="-78580"/>
            <a:ext cx="6597269" cy="5233508"/>
            <a:chOff x="2183168" y="-78580"/>
            <a:chExt cx="6597269" cy="5233508"/>
          </a:xfrm>
        </p:grpSpPr>
        <p:pic>
          <p:nvPicPr>
            <p:cNvPr descr="C:\Users\jlin\Desktop\PCR Generic\PCR Generic_Map_Blank.jpg" id="262" name="Shape 262"/>
            <p:cNvPicPr preferRelativeResize="0"/>
            <p:nvPr/>
          </p:nvPicPr>
          <p:blipFill rotWithShape="1">
            <a:blip r:embed="rId3">
              <a:alphaModFix/>
            </a:blip>
            <a:srcRect b="0" l="0" r="0" t="0"/>
            <a:stretch/>
          </p:blipFill>
          <p:spPr>
            <a:xfrm>
              <a:off x="2183168" y="-1"/>
              <a:ext cx="6597269" cy="5154929"/>
            </a:xfrm>
            <a:prstGeom prst="rect">
              <a:avLst/>
            </a:prstGeom>
            <a:noFill/>
            <a:ln>
              <a:noFill/>
            </a:ln>
          </p:spPr>
        </p:pic>
        <p:pic>
          <p:nvPicPr>
            <p:cNvPr descr="C:\Users\jlin\Desktop\PCR Generic\1-01.png" id="263" name="Shape 263"/>
            <p:cNvPicPr preferRelativeResize="0"/>
            <p:nvPr/>
          </p:nvPicPr>
          <p:blipFill rotWithShape="1">
            <a:blip r:embed="rId4">
              <a:alphaModFix/>
            </a:blip>
            <a:srcRect b="0" l="0" r="0" t="0"/>
            <a:stretch/>
          </p:blipFill>
          <p:spPr>
            <a:xfrm>
              <a:off x="3560889" y="1143000"/>
              <a:ext cx="1296000" cy="1252384"/>
            </a:xfrm>
            <a:prstGeom prst="rect">
              <a:avLst/>
            </a:prstGeom>
            <a:noFill/>
            <a:ln>
              <a:noFill/>
            </a:ln>
          </p:spPr>
        </p:pic>
        <p:pic>
          <p:nvPicPr>
            <p:cNvPr descr="C:\Users\jlin\Desktop\PCR Generic\2-01.png" id="264" name="Shape 264"/>
            <p:cNvPicPr preferRelativeResize="0"/>
            <p:nvPr/>
          </p:nvPicPr>
          <p:blipFill rotWithShape="1">
            <a:blip r:embed="rId5">
              <a:alphaModFix/>
            </a:blip>
            <a:srcRect b="0" l="0" r="0" t="0"/>
            <a:stretch/>
          </p:blipFill>
          <p:spPr>
            <a:xfrm>
              <a:off x="3207500" y="4343400"/>
              <a:ext cx="530083" cy="391178"/>
            </a:xfrm>
            <a:prstGeom prst="rect">
              <a:avLst/>
            </a:prstGeom>
            <a:noFill/>
            <a:ln>
              <a:noFill/>
            </a:ln>
          </p:spPr>
        </p:pic>
        <p:pic>
          <p:nvPicPr>
            <p:cNvPr descr="C:\Users\jlin\Desktop\PCR Generic\3-01.png" id="265" name="Shape 265"/>
            <p:cNvPicPr preferRelativeResize="0"/>
            <p:nvPr/>
          </p:nvPicPr>
          <p:blipFill rotWithShape="1">
            <a:blip r:embed="rId6">
              <a:alphaModFix/>
            </a:blip>
            <a:srcRect b="0" l="0" r="0" t="0"/>
            <a:stretch/>
          </p:blipFill>
          <p:spPr>
            <a:xfrm>
              <a:off x="4326564" y="2228850"/>
              <a:ext cx="547262" cy="403854"/>
            </a:xfrm>
            <a:prstGeom prst="rect">
              <a:avLst/>
            </a:prstGeom>
            <a:noFill/>
            <a:ln>
              <a:noFill/>
            </a:ln>
          </p:spPr>
        </p:pic>
        <p:pic>
          <p:nvPicPr>
            <p:cNvPr descr="C:\Users\jlin\Desktop\PCR Generic\4-01.png" id="266" name="Shape 266"/>
            <p:cNvPicPr preferRelativeResize="0"/>
            <p:nvPr/>
          </p:nvPicPr>
          <p:blipFill rotWithShape="1">
            <a:blip r:embed="rId7">
              <a:alphaModFix/>
            </a:blip>
            <a:srcRect b="0" l="0" r="0" t="0"/>
            <a:stretch/>
          </p:blipFill>
          <p:spPr>
            <a:xfrm>
              <a:off x="3148602" y="1714500"/>
              <a:ext cx="871200" cy="683994"/>
            </a:xfrm>
            <a:prstGeom prst="rect">
              <a:avLst/>
            </a:prstGeom>
            <a:noFill/>
            <a:ln>
              <a:noFill/>
            </a:ln>
          </p:spPr>
        </p:pic>
        <p:pic>
          <p:nvPicPr>
            <p:cNvPr descr="C:\Users\jlin\Desktop\PCR Generic\5-01.png" id="267" name="Shape 267"/>
            <p:cNvPicPr preferRelativeResize="0"/>
            <p:nvPr/>
          </p:nvPicPr>
          <p:blipFill rotWithShape="1">
            <a:blip r:embed="rId8">
              <a:alphaModFix/>
            </a:blip>
            <a:srcRect b="0" l="0" r="0" t="0"/>
            <a:stretch/>
          </p:blipFill>
          <p:spPr>
            <a:xfrm>
              <a:off x="6623590" y="1828800"/>
              <a:ext cx="382837" cy="524434"/>
            </a:xfrm>
            <a:prstGeom prst="rect">
              <a:avLst/>
            </a:prstGeom>
            <a:noFill/>
            <a:ln>
              <a:noFill/>
            </a:ln>
          </p:spPr>
        </p:pic>
        <p:pic>
          <p:nvPicPr>
            <p:cNvPr descr="C:\Users\jlin\Desktop\PCR Generic\7-01.png" id="268" name="Shape 268"/>
            <p:cNvPicPr preferRelativeResize="0"/>
            <p:nvPr/>
          </p:nvPicPr>
          <p:blipFill rotWithShape="1">
            <a:blip r:embed="rId9">
              <a:alphaModFix/>
            </a:blip>
            <a:srcRect b="0" l="0" r="0" t="0"/>
            <a:stretch/>
          </p:blipFill>
          <p:spPr>
            <a:xfrm>
              <a:off x="7393189" y="-78580"/>
              <a:ext cx="1282706" cy="2135981"/>
            </a:xfrm>
            <a:prstGeom prst="rect">
              <a:avLst/>
            </a:prstGeom>
            <a:noFill/>
            <a:ln>
              <a:noFill/>
            </a:ln>
          </p:spPr>
        </p:pic>
        <p:pic>
          <p:nvPicPr>
            <p:cNvPr descr="C:\Users\jlin\Desktop\PCR Generic\6-01.png" id="269" name="Shape 269"/>
            <p:cNvPicPr preferRelativeResize="0"/>
            <p:nvPr/>
          </p:nvPicPr>
          <p:blipFill rotWithShape="1">
            <a:blip r:embed="rId10">
              <a:alphaModFix/>
            </a:blip>
            <a:srcRect b="0" l="0" r="0" t="0"/>
            <a:stretch/>
          </p:blipFill>
          <p:spPr>
            <a:xfrm>
              <a:off x="7864374" y="1428750"/>
              <a:ext cx="660150" cy="402693"/>
            </a:xfrm>
            <a:prstGeom prst="rect">
              <a:avLst/>
            </a:prstGeom>
            <a:noFill/>
            <a:ln>
              <a:noFill/>
            </a:ln>
          </p:spPr>
        </p:pic>
        <p:pic>
          <p:nvPicPr>
            <p:cNvPr descr="C:\Users\jlin\Desktop\PCR Generic\8-01.png" id="270" name="Shape 270"/>
            <p:cNvPicPr preferRelativeResize="0"/>
            <p:nvPr/>
          </p:nvPicPr>
          <p:blipFill rotWithShape="1">
            <a:blip r:embed="rId11">
              <a:alphaModFix/>
            </a:blip>
            <a:srcRect b="0" l="0" r="0" t="0"/>
            <a:stretch/>
          </p:blipFill>
          <p:spPr>
            <a:xfrm>
              <a:off x="4915546" y="1657350"/>
              <a:ext cx="1363050" cy="995362"/>
            </a:xfrm>
            <a:prstGeom prst="rect">
              <a:avLst/>
            </a:prstGeom>
            <a:noFill/>
            <a:ln>
              <a:noFill/>
            </a:ln>
          </p:spPr>
        </p:pic>
        <p:pic>
          <p:nvPicPr>
            <p:cNvPr descr="C:\Users\jlin\Desktop\PCR Generic\9-01.png" id="271" name="Shape 271"/>
            <p:cNvPicPr preferRelativeResize="0"/>
            <p:nvPr/>
          </p:nvPicPr>
          <p:blipFill rotWithShape="1">
            <a:blip r:embed="rId12">
              <a:alphaModFix/>
            </a:blip>
            <a:srcRect b="0" l="0" r="0" t="0"/>
            <a:stretch/>
          </p:blipFill>
          <p:spPr>
            <a:xfrm>
              <a:off x="5309432" y="107156"/>
              <a:ext cx="1019668" cy="1664493"/>
            </a:xfrm>
            <a:prstGeom prst="rect">
              <a:avLst/>
            </a:prstGeom>
            <a:noFill/>
            <a:ln>
              <a:noFill/>
            </a:ln>
          </p:spPr>
        </p:pic>
        <p:pic>
          <p:nvPicPr>
            <p:cNvPr descr="C:\Users\jlin\Desktop\PCR Generic\10-01.png" id="272" name="Shape 272"/>
            <p:cNvPicPr preferRelativeResize="0"/>
            <p:nvPr/>
          </p:nvPicPr>
          <p:blipFill rotWithShape="1">
            <a:blip r:embed="rId13">
              <a:alphaModFix/>
            </a:blip>
            <a:srcRect b="0" l="0" r="0" t="0"/>
            <a:stretch/>
          </p:blipFill>
          <p:spPr>
            <a:xfrm>
              <a:off x="6387998" y="2743200"/>
              <a:ext cx="487136" cy="466333"/>
            </a:xfrm>
            <a:prstGeom prst="rect">
              <a:avLst/>
            </a:prstGeom>
            <a:noFill/>
            <a:ln>
              <a:noFill/>
            </a:ln>
          </p:spPr>
        </p:pic>
        <p:pic>
          <p:nvPicPr>
            <p:cNvPr descr="C:\Users\jlin\Desktop\PCR Generic\10-01.png" id="273" name="Shape 273"/>
            <p:cNvPicPr preferRelativeResize="0"/>
            <p:nvPr/>
          </p:nvPicPr>
          <p:blipFill rotWithShape="1">
            <a:blip r:embed="rId13">
              <a:alphaModFix/>
            </a:blip>
            <a:srcRect b="0" l="0" r="0" t="0"/>
            <a:stretch/>
          </p:blipFill>
          <p:spPr>
            <a:xfrm>
              <a:off x="5033342" y="971550"/>
              <a:ext cx="487136" cy="466333"/>
            </a:xfrm>
            <a:prstGeom prst="rect">
              <a:avLst/>
            </a:prstGeom>
            <a:noFill/>
            <a:ln>
              <a:noFill/>
            </a:ln>
          </p:spPr>
        </p:pic>
        <p:pic>
          <p:nvPicPr>
            <p:cNvPr descr="C:\Users\jlin\Desktop\PCR Generic\11-01.png" id="274" name="Shape 274"/>
            <p:cNvPicPr preferRelativeResize="0"/>
            <p:nvPr/>
          </p:nvPicPr>
          <p:blipFill rotWithShape="1">
            <a:blip r:embed="rId14">
              <a:alphaModFix/>
            </a:blip>
            <a:srcRect b="0" l="0" r="0" t="0"/>
            <a:stretch/>
          </p:blipFill>
          <p:spPr>
            <a:xfrm>
              <a:off x="4562157" y="1200150"/>
              <a:ext cx="523024" cy="438150"/>
            </a:xfrm>
            <a:prstGeom prst="rect">
              <a:avLst/>
            </a:prstGeom>
            <a:noFill/>
            <a:ln>
              <a:noFill/>
            </a:ln>
          </p:spPr>
        </p:pic>
        <p:pic>
          <p:nvPicPr>
            <p:cNvPr descr="C:\Users\jlin\Desktop\PCR Generic\12-01.png" id="275" name="Shape 275"/>
            <p:cNvPicPr preferRelativeResize="0"/>
            <p:nvPr/>
          </p:nvPicPr>
          <p:blipFill rotWithShape="1">
            <a:blip r:embed="rId15">
              <a:alphaModFix/>
            </a:blip>
            <a:srcRect b="0" l="0" r="0" t="0"/>
            <a:stretch/>
          </p:blipFill>
          <p:spPr>
            <a:xfrm>
              <a:off x="6270203" y="114300"/>
              <a:ext cx="525175" cy="424309"/>
            </a:xfrm>
            <a:prstGeom prst="rect">
              <a:avLst/>
            </a:prstGeom>
            <a:noFill/>
            <a:ln>
              <a:noFill/>
            </a:ln>
          </p:spPr>
        </p:pic>
        <p:pic>
          <p:nvPicPr>
            <p:cNvPr descr="C:\Users\jlin\Desktop\PCR Generic\13-01.png" id="276" name="Shape 276"/>
            <p:cNvPicPr preferRelativeResize="0"/>
            <p:nvPr/>
          </p:nvPicPr>
          <p:blipFill rotWithShape="1">
            <a:blip r:embed="rId16">
              <a:alphaModFix/>
            </a:blip>
            <a:srcRect b="0" l="0" r="0" t="0"/>
            <a:stretch/>
          </p:blipFill>
          <p:spPr>
            <a:xfrm>
              <a:off x="2971908" y="2914650"/>
              <a:ext cx="1354656" cy="1317148"/>
            </a:xfrm>
            <a:prstGeom prst="rect">
              <a:avLst/>
            </a:prstGeom>
            <a:noFill/>
            <a:ln>
              <a:noFill/>
            </a:ln>
          </p:spPr>
        </p:pic>
        <p:pic>
          <p:nvPicPr>
            <p:cNvPr descr="C:\Users\jlin\Desktop\PCR Generic\14-01.png" id="277" name="Shape 277"/>
            <p:cNvPicPr preferRelativeResize="0"/>
            <p:nvPr/>
          </p:nvPicPr>
          <p:blipFill rotWithShape="1">
            <a:blip r:embed="rId17">
              <a:alphaModFix/>
            </a:blip>
            <a:srcRect b="0" l="0" r="0" t="0"/>
            <a:stretch/>
          </p:blipFill>
          <p:spPr>
            <a:xfrm>
              <a:off x="4562157" y="3543300"/>
              <a:ext cx="1380380" cy="1428748"/>
            </a:xfrm>
            <a:prstGeom prst="rect">
              <a:avLst/>
            </a:prstGeom>
            <a:noFill/>
            <a:ln>
              <a:noFill/>
            </a:ln>
          </p:spPr>
        </p:pic>
        <p:pic>
          <p:nvPicPr>
            <p:cNvPr descr="C:\Users\jlin\Desktop\PCR Generic\15-01.png" id="278" name="Shape 278"/>
            <p:cNvPicPr preferRelativeResize="0"/>
            <p:nvPr/>
          </p:nvPicPr>
          <p:blipFill rotWithShape="1">
            <a:blip r:embed="rId18">
              <a:alphaModFix/>
            </a:blip>
            <a:srcRect b="0" l="0" r="0" t="0"/>
            <a:stretch/>
          </p:blipFill>
          <p:spPr>
            <a:xfrm>
              <a:off x="2251384" y="2148840"/>
              <a:ext cx="2442314" cy="935493"/>
            </a:xfrm>
            <a:prstGeom prst="rect">
              <a:avLst/>
            </a:prstGeom>
            <a:noFill/>
            <a:ln>
              <a:noFill/>
            </a:ln>
          </p:spPr>
        </p:pic>
        <p:pic>
          <p:nvPicPr>
            <p:cNvPr descr="C:\Users\jlin\Desktop\PCR Generic\16-01.png" id="279" name="Shape 279"/>
            <p:cNvPicPr preferRelativeResize="0"/>
            <p:nvPr/>
          </p:nvPicPr>
          <p:blipFill rotWithShape="1">
            <a:blip r:embed="rId19">
              <a:alphaModFix/>
            </a:blip>
            <a:srcRect b="0" l="0" r="0" t="0"/>
            <a:stretch/>
          </p:blipFill>
          <p:spPr>
            <a:xfrm>
              <a:off x="7453060" y="2705177"/>
              <a:ext cx="1303133" cy="2382218"/>
            </a:xfrm>
            <a:prstGeom prst="rect">
              <a:avLst/>
            </a:prstGeom>
            <a:noFill/>
            <a:ln>
              <a:noFill/>
            </a:ln>
          </p:spPr>
        </p:pic>
        <p:pic>
          <p:nvPicPr>
            <p:cNvPr descr="C:\Users\jlin\Desktop\PCR Generic\17-01.png" id="280" name="Shape 280"/>
            <p:cNvPicPr preferRelativeResize="0"/>
            <p:nvPr/>
          </p:nvPicPr>
          <p:blipFill rotWithShape="1">
            <a:blip r:embed="rId20">
              <a:alphaModFix/>
            </a:blip>
            <a:srcRect b="0" l="0" r="0" t="0"/>
            <a:stretch/>
          </p:blipFill>
          <p:spPr>
            <a:xfrm>
              <a:off x="7324206" y="2057400"/>
              <a:ext cx="638707" cy="360946"/>
            </a:xfrm>
            <a:prstGeom prst="rect">
              <a:avLst/>
            </a:prstGeom>
            <a:noFill/>
            <a:ln>
              <a:noFill/>
            </a:ln>
          </p:spPr>
        </p:pic>
        <p:pic>
          <p:nvPicPr>
            <p:cNvPr descr="C:\Users\jlin\Desktop\PCR Generic\18-01.png" id="281" name="Shape 281"/>
            <p:cNvPicPr preferRelativeResize="0"/>
            <p:nvPr/>
          </p:nvPicPr>
          <p:blipFill rotWithShape="1">
            <a:blip r:embed="rId21">
              <a:alphaModFix/>
            </a:blip>
            <a:srcRect b="0" l="0" r="0" t="0"/>
            <a:stretch/>
          </p:blipFill>
          <p:spPr>
            <a:xfrm>
              <a:off x="5834507" y="2891791"/>
              <a:ext cx="2546825" cy="2226757"/>
            </a:xfrm>
            <a:prstGeom prst="rect">
              <a:avLst/>
            </a:prstGeom>
            <a:noFill/>
            <a:ln>
              <a:noFill/>
            </a:ln>
          </p:spPr>
        </p:pic>
      </p:grpSp>
      <p:sp>
        <p:nvSpPr>
          <p:cNvPr id="282" name="Shape 282"/>
          <p:cNvSpPr/>
          <p:nvPr/>
        </p:nvSpPr>
        <p:spPr>
          <a:xfrm>
            <a:off x="336931" y="478504"/>
            <a:ext cx="2208148" cy="1528623"/>
          </a:xfrm>
          <a:prstGeom prst="rect">
            <a:avLst/>
          </a:prstGeom>
          <a:solidFill>
            <a:srgbClr val="54B948"/>
          </a:solidFill>
          <a:ln>
            <a:noFill/>
          </a:ln>
        </p:spPr>
        <p:txBody>
          <a:bodyPr anchorCtr="0" anchor="t" bIns="45700" lIns="91425" rIns="91425" tIns="45700">
            <a:noAutofit/>
          </a:bodyPr>
          <a:lstStyle/>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Pokladna</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Řízení pump</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Elektronické platby</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Věrnostní sítě</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Aplikace manažera</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Centrální administrace</a:t>
            </a:r>
          </a:p>
          <a:p>
            <a:pPr indent="-252000" lvl="0" marL="252000" marR="0" rtl="0" algn="l">
              <a:lnSpc>
                <a:spcPct val="133333"/>
              </a:lnSpc>
              <a:spcBef>
                <a:spcPts val="0"/>
              </a:spcBef>
              <a:spcAft>
                <a:spcPts val="0"/>
              </a:spcAft>
              <a:buClr>
                <a:schemeClr val="lt1"/>
              </a:buClr>
              <a:buSzPct val="80000"/>
              <a:buFont typeface="Arial"/>
              <a:buAutoNum type="arabicPeriod"/>
            </a:pPr>
            <a:r>
              <a:rPr b="0" i="0" lang="en-US" sz="1200" u="none" cap="none" strike="noStrike">
                <a:solidFill>
                  <a:schemeClr val="lt1"/>
                </a:solidFill>
                <a:latin typeface="Arial"/>
                <a:ea typeface="Arial"/>
                <a:cs typeface="Arial"/>
                <a:sym typeface="Arial"/>
              </a:rPr>
              <a:t>Centrální podpora</a:t>
            </a:r>
          </a:p>
        </p:txBody>
      </p:sp>
      <p:sp>
        <p:nvSpPr>
          <p:cNvPr id="283" name="Shape 283"/>
          <p:cNvSpPr/>
          <p:nvPr/>
        </p:nvSpPr>
        <p:spPr>
          <a:xfrm>
            <a:off x="336931" y="2080940"/>
            <a:ext cx="2208148" cy="1118254"/>
          </a:xfrm>
          <a:prstGeom prst="rect">
            <a:avLst/>
          </a:prstGeom>
          <a:solidFill>
            <a:srgbClr val="295681"/>
          </a:solidFill>
          <a:ln>
            <a:noFill/>
          </a:ln>
        </p:spPr>
        <p:txBody>
          <a:bodyPr anchorCtr="0" anchor="t" bIns="45700" lIns="91425" rIns="91425" tIns="45700">
            <a:noAutofit/>
          </a:bodyPr>
          <a:lstStyle/>
          <a:p>
            <a:pPr indent="-252000" lvl="0" marL="252000" marR="0" rtl="0" algn="l">
              <a:lnSpc>
                <a:spcPct val="133333"/>
              </a:lnSpc>
              <a:spcBef>
                <a:spcPts val="0"/>
              </a:spcBef>
              <a:spcAft>
                <a:spcPts val="0"/>
              </a:spcAft>
              <a:buClr>
                <a:schemeClr val="lt1"/>
              </a:buClr>
              <a:buSzPct val="80000"/>
              <a:buFont typeface="Arial"/>
              <a:buAutoNum type="arabicPeriod" startAt="8"/>
            </a:pPr>
            <a:r>
              <a:rPr b="0" i="0" lang="en-US" sz="1200" u="none" cap="none" strike="noStrike">
                <a:solidFill>
                  <a:schemeClr val="lt1"/>
                </a:solidFill>
                <a:latin typeface="Arial"/>
                <a:ea typeface="Arial"/>
                <a:cs typeface="Arial"/>
                <a:sym typeface="Arial"/>
              </a:rPr>
              <a:t>Samoobslužný terminál</a:t>
            </a:r>
          </a:p>
          <a:p>
            <a:pPr indent="-252000" lvl="0" marL="252000" marR="0" rtl="0" algn="l">
              <a:lnSpc>
                <a:spcPct val="133333"/>
              </a:lnSpc>
              <a:spcBef>
                <a:spcPts val="0"/>
              </a:spcBef>
              <a:spcAft>
                <a:spcPts val="0"/>
              </a:spcAft>
              <a:buClr>
                <a:schemeClr val="lt1"/>
              </a:buClr>
              <a:buSzPct val="80000"/>
              <a:buFont typeface="Arial"/>
              <a:buAutoNum type="arabicPeriod" startAt="8"/>
            </a:pPr>
            <a:r>
              <a:rPr b="0" i="0" lang="en-US" sz="1200" u="none" cap="none" strike="noStrike">
                <a:solidFill>
                  <a:schemeClr val="lt1"/>
                </a:solidFill>
                <a:latin typeface="Arial"/>
                <a:ea typeface="Arial"/>
                <a:cs typeface="Arial"/>
                <a:sym typeface="Arial"/>
              </a:rPr>
              <a:t>Kuchyně</a:t>
            </a:r>
          </a:p>
          <a:p>
            <a:pPr indent="-252000" lvl="0" marL="252000" marR="0" rtl="0" algn="l">
              <a:lnSpc>
                <a:spcPct val="133333"/>
              </a:lnSpc>
              <a:spcBef>
                <a:spcPts val="0"/>
              </a:spcBef>
              <a:spcAft>
                <a:spcPts val="0"/>
              </a:spcAft>
              <a:buClr>
                <a:schemeClr val="lt1"/>
              </a:buClr>
              <a:buSzPct val="80000"/>
              <a:buFont typeface="Arial"/>
              <a:buAutoNum type="arabicPeriod" startAt="8"/>
            </a:pPr>
            <a:r>
              <a:rPr b="0" i="0" lang="en-US" sz="1200" u="none" cap="none" strike="noStrike">
                <a:solidFill>
                  <a:schemeClr val="lt1"/>
                </a:solidFill>
                <a:latin typeface="Arial"/>
                <a:ea typeface="Arial"/>
                <a:cs typeface="Arial"/>
                <a:sym typeface="Arial"/>
              </a:rPr>
              <a:t>Drive-In</a:t>
            </a:r>
          </a:p>
          <a:p>
            <a:pPr indent="-252000" lvl="0" marL="252000" marR="0" rtl="0" algn="l">
              <a:lnSpc>
                <a:spcPct val="133333"/>
              </a:lnSpc>
              <a:spcBef>
                <a:spcPts val="0"/>
              </a:spcBef>
              <a:spcAft>
                <a:spcPts val="0"/>
              </a:spcAft>
              <a:buClr>
                <a:schemeClr val="lt1"/>
              </a:buClr>
              <a:buSzPct val="80000"/>
              <a:buFont typeface="Arial"/>
              <a:buAutoNum type="arabicPeriod" startAt="8"/>
            </a:pPr>
            <a:r>
              <a:rPr b="0" i="0" lang="en-US" sz="1200" u="none" cap="none" strike="noStrike">
                <a:solidFill>
                  <a:schemeClr val="lt1"/>
                </a:solidFill>
                <a:latin typeface="Arial"/>
                <a:ea typeface="Arial"/>
                <a:cs typeface="Arial"/>
                <a:sym typeface="Arial"/>
              </a:rPr>
              <a:t>Digitální jídelní lístek</a:t>
            </a:r>
          </a:p>
          <a:p>
            <a:pPr indent="-252000" lvl="0" marL="252000" marR="0" rtl="0" algn="l">
              <a:lnSpc>
                <a:spcPct val="133333"/>
              </a:lnSpc>
              <a:spcBef>
                <a:spcPts val="0"/>
              </a:spcBef>
              <a:spcAft>
                <a:spcPts val="0"/>
              </a:spcAft>
              <a:buClr>
                <a:schemeClr val="lt1"/>
              </a:buClr>
              <a:buSzPct val="80000"/>
              <a:buFont typeface="Arial"/>
              <a:buAutoNum type="arabicPeriod" startAt="8"/>
            </a:pPr>
            <a:r>
              <a:rPr b="0" i="0" lang="en-US" sz="1200" u="none" cap="none" strike="noStrike">
                <a:solidFill>
                  <a:schemeClr val="lt1"/>
                </a:solidFill>
                <a:latin typeface="Arial"/>
                <a:ea typeface="Arial"/>
                <a:cs typeface="Arial"/>
                <a:sym typeface="Arial"/>
              </a:rPr>
              <a:t>Myčka aut</a:t>
            </a:r>
          </a:p>
        </p:txBody>
      </p:sp>
      <p:sp>
        <p:nvSpPr>
          <p:cNvPr id="284" name="Shape 284"/>
          <p:cNvSpPr/>
          <p:nvPr/>
        </p:nvSpPr>
        <p:spPr>
          <a:xfrm>
            <a:off x="336931" y="3299733"/>
            <a:ext cx="2208148" cy="1323439"/>
          </a:xfrm>
          <a:prstGeom prst="rect">
            <a:avLst/>
          </a:prstGeom>
          <a:solidFill>
            <a:srgbClr val="E98119"/>
          </a:solidFill>
          <a:ln>
            <a:noFill/>
          </a:ln>
        </p:spPr>
        <p:txBody>
          <a:bodyPr anchorCtr="0" anchor="t" bIns="45700" lIns="91425" rIns="91425" tIns="45700">
            <a:noAutofit/>
          </a:bodyPr>
          <a:lstStyle/>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Platba mobilem</a:t>
            </a:r>
          </a:p>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Tablet jako pokladna</a:t>
            </a:r>
          </a:p>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Samoobslužná pokladna</a:t>
            </a:r>
          </a:p>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Objednávky přes web</a:t>
            </a:r>
          </a:p>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Centrální věrnostní řešení</a:t>
            </a:r>
          </a:p>
          <a:p>
            <a:pPr indent="-252000" lvl="0" marL="252000" marR="0" rtl="0" algn="l">
              <a:lnSpc>
                <a:spcPct val="133333"/>
              </a:lnSpc>
              <a:spcBef>
                <a:spcPts val="0"/>
              </a:spcBef>
              <a:spcAft>
                <a:spcPts val="0"/>
              </a:spcAft>
              <a:buClr>
                <a:schemeClr val="lt1"/>
              </a:buClr>
              <a:buSzPct val="80000"/>
              <a:buFont typeface="Arial"/>
              <a:buAutoNum type="arabicPeriod" startAt="13"/>
            </a:pPr>
            <a:r>
              <a:rPr b="0" i="0" lang="en-US" sz="1200" u="none" cap="none" strike="noStrike">
                <a:solidFill>
                  <a:schemeClr val="lt1"/>
                </a:solidFill>
                <a:latin typeface="Arial"/>
                <a:ea typeface="Arial"/>
                <a:cs typeface="Arial"/>
                <a:sym typeface="Arial"/>
              </a:rPr>
              <a:t>Reporting na mobil</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56" name="Shape 56"/>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Corporation</a:t>
            </a:r>
          </a:p>
          <a:p>
            <a:pPr indent="0" lvl="0" marL="0" marR="0" rtl="0" algn="l">
              <a:lnSpc>
                <a:spcPct val="100000"/>
              </a:lnSpc>
              <a:spcBef>
                <a:spcPts val="100"/>
              </a:spcBef>
              <a:spcAft>
                <a:spcPts val="0"/>
              </a:spcAft>
              <a:buClr>
                <a:srgbClr val="404040"/>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rgbClr val="FFFFFF"/>
              </a:buClr>
              <a:buSzPct val="25000"/>
              <a:buFont typeface="Arial"/>
              <a:buNone/>
            </a:pPr>
            <a:r>
              <a:rPr b="0" i="0" lang="en-US" sz="5000" u="none" cap="none" strike="noStrike">
                <a:solidFill>
                  <a:srgbClr val="FFFFFF"/>
                </a:solidFill>
                <a:latin typeface="Arial"/>
                <a:ea typeface="Arial"/>
                <a:cs typeface="Arial"/>
                <a:sym typeface="Arial"/>
              </a:rPr>
              <a:t>KDO JSME?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291" name="Shape 291"/>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292" name="Shape 292"/>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293" name="Shape 293"/>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Spektrum vývoje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Embedded</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Desktop aplikace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Servery</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Mobilní aplikace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00" name="Shape 300"/>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01" name="Shape 301"/>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02" name="Shape 302"/>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Výzvy</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Distribuovaný systém</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Nepřetržitý provoz</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Tolerance výpadků</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Různorodost podporovaných zařízení</a:t>
            </a:r>
          </a:p>
          <a:p>
            <a:pPr indent="-252000" lvl="0" marL="252000" marR="0" rtl="0" algn="l">
              <a:lnSpc>
                <a:spcPct val="137500"/>
              </a:lnSpc>
              <a:spcBef>
                <a:spcPts val="100"/>
              </a:spcBef>
              <a:spcAft>
                <a:spcPts val="0"/>
              </a:spcAft>
              <a:buClr>
                <a:srgbClr val="54B948"/>
              </a:buClr>
              <a:buFont typeface="Noto Sans Symbols"/>
              <a:buNone/>
            </a:pPr>
            <a:r>
              <a:t/>
            </a:r>
            <a:endParaRPr b="0" i="0" sz="2400" u="none" cap="none" strike="noStrike">
              <a:solidFill>
                <a:srgbClr val="40404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309" name="Shape 309"/>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Center of Excellence, Praha</a:t>
            </a:r>
          </a:p>
          <a:p>
            <a:pPr indent="0" lvl="0" marL="0" marR="0" rtl="0" algn="l">
              <a:lnSpc>
                <a:spcPct val="100000"/>
              </a:lnSpc>
              <a:spcBef>
                <a:spcPts val="100"/>
              </a:spcBef>
              <a:spcAft>
                <a:spcPts val="0"/>
              </a:spcAft>
              <a:buClr>
                <a:srgbClr val="404040"/>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chemeClr val="lt1"/>
              </a:buClr>
              <a:buSzPct val="25000"/>
              <a:buFont typeface="Arial"/>
              <a:buNone/>
            </a:pPr>
            <a:r>
              <a:rPr b="1" i="0" lang="en-US" sz="3600" u="none" cap="none" strike="noStrike">
                <a:solidFill>
                  <a:schemeClr val="lt1"/>
                </a:solidFill>
                <a:latin typeface="Arial"/>
                <a:ea typeface="Arial"/>
                <a:cs typeface="Arial"/>
                <a:sym typeface="Arial"/>
              </a:rPr>
              <a:t>Vývoj v oblasti pohostinství</a:t>
            </a:r>
          </a:p>
          <a:p>
            <a:pPr indent="0" lvl="0" marL="0" marR="0" rtl="0" algn="l">
              <a:lnSpc>
                <a:spcPct val="100000"/>
              </a:lnSpc>
              <a:spcBef>
                <a:spcPts val="100"/>
              </a:spcBef>
              <a:spcAft>
                <a:spcPts val="0"/>
              </a:spcAft>
              <a:buClr>
                <a:srgbClr val="404040"/>
              </a:buClr>
              <a:buFont typeface="Arial"/>
              <a:buNone/>
            </a:pPr>
            <a:r>
              <a:t/>
            </a:r>
            <a:endParaRPr b="1" i="0" sz="36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pic>
        <p:nvPicPr>
          <p:cNvPr descr="C:\Users\JB185269\Pictures\IMG_2071.jpg" id="315" name="Shape 315"/>
          <p:cNvPicPr preferRelativeResize="0"/>
          <p:nvPr/>
        </p:nvPicPr>
        <p:blipFill rotWithShape="1">
          <a:blip r:embed="rId3">
            <a:alphaModFix/>
          </a:blip>
          <a:srcRect b="0" l="0" r="0" t="0"/>
          <a:stretch/>
        </p:blipFill>
        <p:spPr>
          <a:xfrm>
            <a:off x="252412" y="-1008992"/>
            <a:ext cx="9232343" cy="6152493"/>
          </a:xfrm>
          <a:prstGeom prst="rect">
            <a:avLst/>
          </a:prstGeom>
          <a:noFill/>
          <a:ln>
            <a:noFill/>
          </a:ln>
        </p:spPr>
      </p:pic>
      <p:sp>
        <p:nvSpPr>
          <p:cNvPr id="316" name="Shape 316"/>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lt1"/>
                </a:solidFill>
                <a:latin typeface="Arial"/>
                <a:ea typeface="Arial"/>
                <a:cs typeface="Arial"/>
                <a:sym typeface="Arial"/>
              </a:rPr>
              <a:t>‹#›</a:t>
            </a:fld>
          </a:p>
        </p:txBody>
      </p:sp>
      <p:pic>
        <p:nvPicPr>
          <p:cNvPr descr="GreenRibbon2.PNG" id="317" name="Shape 317"/>
          <p:cNvPicPr preferRelativeResize="0"/>
          <p:nvPr/>
        </p:nvPicPr>
        <p:blipFill rotWithShape="1">
          <a:blip r:embed="rId4">
            <a:alphaModFix/>
          </a:blip>
          <a:srcRect b="0" l="0" r="0" t="0"/>
          <a:stretch/>
        </p:blipFill>
        <p:spPr>
          <a:xfrm>
            <a:off x="0" y="0"/>
            <a:ext cx="504824"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24" name="Shape 324"/>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25" name="Shape 325"/>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26" name="Shape 326"/>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POS systémy</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Počítačové srdce restaurace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Škálovatelná víceterminálová řešení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Podpora handheld zařízení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Spojení s datovým centrem umožňující </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cloudové zpracování a monitoring</a:t>
            </a:r>
          </a:p>
          <a:p>
            <a:pPr indent="-252000" lvl="0" marL="252000" marR="0" rtl="0" algn="l">
              <a:lnSpc>
                <a:spcPct val="137500"/>
              </a:lnSpc>
              <a:spcBef>
                <a:spcPts val="100"/>
              </a:spcBef>
              <a:spcAft>
                <a:spcPts val="0"/>
              </a:spcAft>
              <a:buClr>
                <a:srgbClr val="54B948"/>
              </a:buClr>
              <a:buFont typeface="Noto Sans Symbols"/>
              <a:buNone/>
            </a:pPr>
            <a:r>
              <a:t/>
            </a:r>
            <a:endParaRPr b="0" i="0" sz="2400" u="none" cap="none" strike="noStrike">
              <a:solidFill>
                <a:srgbClr val="40404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33" name="Shape 33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34" name="Shape 33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35" name="Shape 335"/>
          <p:cNvSpPr txBox="1"/>
          <p:nvPr/>
        </p:nvSpPr>
        <p:spPr>
          <a:xfrm>
            <a:off x="969157" y="1148400"/>
            <a:ext cx="5018256"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Aloha Mobile pro SOL</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Mobilní POS klient</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SOL = odolné zařízení od NCR pro provoz v restauracích</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Zrychlení a zkvalitnění obsluhy</a:t>
            </a:r>
          </a:p>
        </p:txBody>
      </p:sp>
      <p:pic>
        <p:nvPicPr>
          <p:cNvPr id="336" name="Shape 336"/>
          <p:cNvPicPr preferRelativeResize="0"/>
          <p:nvPr/>
        </p:nvPicPr>
        <p:blipFill rotWithShape="1">
          <a:blip r:embed="rId3">
            <a:alphaModFix/>
          </a:blip>
          <a:srcRect b="0" l="0" r="0" t="0"/>
          <a:stretch/>
        </p:blipFill>
        <p:spPr>
          <a:xfrm>
            <a:off x="6202848" y="395812"/>
            <a:ext cx="2112332" cy="41890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43" name="Shape 34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44" name="Shape 34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45" name="Shape 345"/>
          <p:cNvSpPr txBox="1"/>
          <p:nvPr/>
        </p:nvSpPr>
        <p:spPr>
          <a:xfrm>
            <a:off x="969155" y="1148400"/>
            <a:ext cx="3368830" cy="3370458"/>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Aloha Mobile iOS</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Více funkcí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Alternativa k POS terminálu</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Demo v AppStore</a:t>
            </a:r>
          </a:p>
        </p:txBody>
      </p:sp>
      <p:pic>
        <p:nvPicPr>
          <p:cNvPr id="346" name="Shape 346"/>
          <p:cNvPicPr preferRelativeResize="0"/>
          <p:nvPr/>
        </p:nvPicPr>
        <p:blipFill rotWithShape="1">
          <a:blip r:embed="rId3">
            <a:alphaModFix/>
          </a:blip>
          <a:srcRect b="0" l="0" r="0" t="0"/>
          <a:stretch/>
        </p:blipFill>
        <p:spPr>
          <a:xfrm>
            <a:off x="4316196" y="1065562"/>
            <a:ext cx="4565834" cy="31399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53" name="Shape 35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54" name="Shape 35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55" name="Shape 355"/>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Mobilní aplikační platforma</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Sledování provozu restaurace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Analýza dat v reálném čase</a:t>
            </a:r>
          </a:p>
        </p:txBody>
      </p:sp>
      <p:pic>
        <p:nvPicPr>
          <p:cNvPr descr="Vložený obrázek 1" id="356" name="Shape 356"/>
          <p:cNvPicPr preferRelativeResize="0"/>
          <p:nvPr/>
        </p:nvPicPr>
        <p:blipFill rotWithShape="1">
          <a:blip r:embed="rId3">
            <a:alphaModFix/>
          </a:blip>
          <a:srcRect b="0" l="0" r="0" t="0"/>
          <a:stretch/>
        </p:blipFill>
        <p:spPr>
          <a:xfrm>
            <a:off x="5951267" y="604299"/>
            <a:ext cx="2559445" cy="41673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63" name="Shape 36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64" name="Shape 36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65" name="Shape 365"/>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 – aplikace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Real Time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Restaurant Guard</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Command Center</a:t>
            </a:r>
          </a:p>
        </p:txBody>
      </p:sp>
      <p:sp>
        <p:nvSpPr>
          <p:cNvPr id="366" name="Shape 366"/>
          <p:cNvSpPr txBox="1"/>
          <p:nvPr/>
        </p:nvSpPr>
        <p:spPr>
          <a:xfrm>
            <a:off x="4557601" y="1148400"/>
            <a:ext cx="2969174"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 </a:t>
            </a:r>
          </a:p>
          <a:p>
            <a:pPr indent="-252000" lvl="0" marL="252000" marR="0" rtl="0" algn="l">
              <a:lnSpc>
                <a:spcPct val="140000"/>
              </a:lnSpc>
              <a:spcBef>
                <a:spcPts val="180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Mobile Pay</a:t>
            </a:r>
          </a:p>
          <a:p>
            <a:pPr indent="-252000" lvl="0" marL="252000" marR="0" rtl="0" algn="l">
              <a:lnSpc>
                <a:spcPct val="140000"/>
              </a:lnSpc>
              <a:spcBef>
                <a:spcPts val="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Customer Voice</a:t>
            </a:r>
          </a:p>
          <a:p>
            <a:pPr indent="-252000" lvl="0" marL="252000" marR="0" rtl="0" algn="l">
              <a:lnSpc>
                <a:spcPct val="140000"/>
              </a:lnSpc>
              <a:spcBef>
                <a:spcPts val="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Social News</a:t>
            </a:r>
          </a:p>
          <a:p>
            <a:pPr indent="-252000" lvl="0" marL="252000" marR="0" rtl="0" algn="l">
              <a:lnSpc>
                <a:spcPct val="140000"/>
              </a:lnSpc>
              <a:spcBef>
                <a:spcPts val="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Insight Mobile</a:t>
            </a:r>
          </a:p>
          <a:p>
            <a:pPr indent="-252000" lvl="0" marL="252000" marR="0" rtl="0" algn="l">
              <a:lnSpc>
                <a:spcPct val="140000"/>
              </a:lnSpc>
              <a:spcBef>
                <a:spcPts val="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Shift Manager</a:t>
            </a:r>
          </a:p>
          <a:p>
            <a:pPr indent="-252000" lvl="0" marL="252000" marR="0" rtl="0" algn="l">
              <a:lnSpc>
                <a:spcPct val="140000"/>
              </a:lnSpc>
              <a:spcBef>
                <a:spcPts val="0"/>
              </a:spcBef>
              <a:spcAft>
                <a:spcPts val="0"/>
              </a:spcAft>
              <a:buClr>
                <a:srgbClr val="54B948"/>
              </a:buClr>
              <a:buSzPct val="80000"/>
              <a:buFont typeface="Noto Sans Symbols"/>
              <a:buChar char="▪"/>
            </a:pPr>
            <a:r>
              <a:rPr b="0" i="0" lang="en-US" sz="2000" u="none" cap="none" strike="noStrike">
                <a:solidFill>
                  <a:srgbClr val="404040"/>
                </a:solidFill>
                <a:latin typeface="Arial"/>
                <a:ea typeface="Arial"/>
                <a:cs typeface="Arial"/>
                <a:sym typeface="Arial"/>
              </a:rPr>
              <a:t>Inventory</a:t>
            </a:r>
          </a:p>
          <a:p>
            <a:pPr indent="-252000" lvl="0" marL="252000" marR="0" rtl="0" algn="l">
              <a:lnSpc>
                <a:spcPct val="140000"/>
              </a:lnSpc>
              <a:spcBef>
                <a:spcPts val="0"/>
              </a:spcBef>
              <a:spcAft>
                <a:spcPts val="0"/>
              </a:spcAft>
              <a:buClr>
                <a:srgbClr val="54B948"/>
              </a:buClr>
              <a:buFont typeface="Noto Sans Symbols"/>
              <a:buNone/>
            </a:pPr>
            <a:r>
              <a:t/>
            </a:r>
            <a:endParaRPr b="0" i="0" sz="2000" u="none" cap="none" strike="noStrike">
              <a:solidFill>
                <a:srgbClr val="40404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73" name="Shape 37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74" name="Shape 37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75" name="Shape 375"/>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 – Real Time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Konec čekání na</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denní reporty</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Provozní informace </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okamžitě dostupné</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na mobilním zařízení</a:t>
            </a:r>
          </a:p>
          <a:p>
            <a:pPr indent="0" lvl="0" marL="0" marR="0" rtl="0" algn="l">
              <a:lnSpc>
                <a:spcPct val="137500"/>
              </a:lnSpc>
              <a:spcBef>
                <a:spcPts val="100"/>
              </a:spcBef>
              <a:spcAft>
                <a:spcPts val="0"/>
              </a:spcAft>
              <a:buClr>
                <a:srgbClr val="54B948"/>
              </a:buClr>
              <a:buFont typeface="Arial"/>
              <a:buNone/>
            </a:pPr>
            <a:r>
              <a:t/>
            </a:r>
            <a:endParaRPr b="0" i="0" sz="2400" u="none" cap="none" strike="noStrike">
              <a:solidFill>
                <a:srgbClr val="404040"/>
              </a:solidFill>
              <a:latin typeface="Arial"/>
              <a:ea typeface="Arial"/>
              <a:cs typeface="Arial"/>
              <a:sym typeface="Arial"/>
            </a:endParaRPr>
          </a:p>
        </p:txBody>
      </p:sp>
      <p:pic>
        <p:nvPicPr>
          <p:cNvPr descr="C:\Users\JB185269\Pictures\iphone-hand.png" id="376" name="Shape 376"/>
          <p:cNvPicPr preferRelativeResize="0"/>
          <p:nvPr/>
        </p:nvPicPr>
        <p:blipFill rotWithShape="1">
          <a:blip r:embed="rId3">
            <a:alphaModFix/>
          </a:blip>
          <a:srcRect b="0" l="0" r="0" t="0"/>
          <a:stretch/>
        </p:blipFill>
        <p:spPr>
          <a:xfrm>
            <a:off x="3503369" y="159026"/>
            <a:ext cx="5640630" cy="56406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63" name="Shape 63"/>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Corporation</a:t>
            </a:r>
          </a:p>
          <a:p>
            <a:pPr indent="0" lvl="0" marL="0" marR="0" rtl="0" algn="l">
              <a:lnSpc>
                <a:spcPct val="100000"/>
              </a:lnSpc>
              <a:spcBef>
                <a:spcPts val="100"/>
              </a:spcBef>
              <a:spcAft>
                <a:spcPts val="0"/>
              </a:spcAft>
              <a:buClr>
                <a:srgbClr val="404040"/>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chemeClr val="lt1"/>
              </a:buClr>
              <a:buSzPct val="25000"/>
              <a:buFont typeface="Arial"/>
              <a:buNone/>
            </a:pPr>
            <a:r>
              <a:rPr b="1" i="0" lang="en-US" sz="3600" u="none" cap="none" strike="noStrike">
                <a:solidFill>
                  <a:schemeClr val="lt1"/>
                </a:solidFill>
                <a:latin typeface="Arial"/>
                <a:ea typeface="Arial"/>
                <a:cs typeface="Arial"/>
                <a:sym typeface="Arial"/>
              </a:rPr>
              <a:t>Globální technologická společnost</a:t>
            </a:r>
            <a:br>
              <a:rPr b="1" i="0" lang="en-US" sz="3600" u="none" cap="none" strike="noStrike">
                <a:solidFill>
                  <a:schemeClr val="lt1"/>
                </a:solidFill>
                <a:latin typeface="Arial"/>
                <a:ea typeface="Arial"/>
                <a:cs typeface="Arial"/>
                <a:sym typeface="Arial"/>
              </a:rPr>
            </a:br>
            <a:r>
              <a:rPr b="1" i="0" lang="en-US" sz="3600" u="none" cap="none" strike="noStrike">
                <a:solidFill>
                  <a:schemeClr val="lt1"/>
                </a:solidFill>
                <a:latin typeface="Arial"/>
                <a:ea typeface="Arial"/>
                <a:cs typeface="Arial"/>
                <a:sym typeface="Arial"/>
              </a:rPr>
              <a:t>propojující svět podnikání.</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83" name="Shape 38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84" name="Shape 38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85" name="Shape 385"/>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 – Real Time</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Mnoho úrovní detailů</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Analýza a sledování </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dat v reálném čase</a:t>
            </a:r>
          </a:p>
          <a:p>
            <a:pPr indent="-252000" lvl="0" marL="252000" marR="0" rtl="0" algn="l">
              <a:lnSpc>
                <a:spcPct val="137500"/>
              </a:lnSpc>
              <a:spcBef>
                <a:spcPts val="100"/>
              </a:spcBef>
              <a:spcAft>
                <a:spcPts val="0"/>
              </a:spcAft>
              <a:buClr>
                <a:srgbClr val="54B948"/>
              </a:buClr>
              <a:buFont typeface="Noto Sans Symbols"/>
              <a:buNone/>
            </a:pPr>
            <a:r>
              <a:t/>
            </a:r>
            <a:endParaRPr b="0" i="0" sz="2400" u="none" cap="none" strike="noStrike">
              <a:solidFill>
                <a:srgbClr val="404040"/>
              </a:solidFill>
              <a:latin typeface="Arial"/>
              <a:ea typeface="Arial"/>
              <a:cs typeface="Arial"/>
              <a:sym typeface="Arial"/>
            </a:endParaRPr>
          </a:p>
        </p:txBody>
      </p:sp>
      <p:pic>
        <p:nvPicPr>
          <p:cNvPr descr="C:\Users\JB185269\Pictures\iphone-hand.png" id="386" name="Shape 386"/>
          <p:cNvPicPr preferRelativeResize="0"/>
          <p:nvPr/>
        </p:nvPicPr>
        <p:blipFill rotWithShape="1">
          <a:blip r:embed="rId3">
            <a:alphaModFix/>
          </a:blip>
          <a:srcRect b="0" l="0" r="0" t="0"/>
          <a:stretch/>
        </p:blipFill>
        <p:spPr>
          <a:xfrm>
            <a:off x="3503369" y="159026"/>
            <a:ext cx="5640630" cy="56406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393" name="Shape 39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394" name="Shape 394"/>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395" name="Shape 395"/>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 – Restaurant Guard</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Analýza podezřelých transakcí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Okamžitá upozornění </a:t>
            </a:r>
            <a:br>
              <a:rPr b="0" i="0" lang="en-US" sz="2400" u="none" cap="none" strike="noStrike">
                <a:solidFill>
                  <a:srgbClr val="404040"/>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na mobilní zařízení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Definované vzorce podvodů</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Statistické metody</a:t>
            </a:r>
          </a:p>
        </p:txBody>
      </p:sp>
      <p:pic>
        <p:nvPicPr>
          <p:cNvPr descr="54D3BF3B-6C20-4C55-9B3F-48FE6BE9442C" id="396" name="Shape 396"/>
          <p:cNvPicPr preferRelativeResize="0"/>
          <p:nvPr/>
        </p:nvPicPr>
        <p:blipFill rotWithShape="1">
          <a:blip r:embed="rId3">
            <a:alphaModFix/>
          </a:blip>
          <a:srcRect b="0" l="0" r="0" t="0"/>
          <a:stretch/>
        </p:blipFill>
        <p:spPr>
          <a:xfrm>
            <a:off x="6428083" y="591335"/>
            <a:ext cx="2001521" cy="38693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pic>
        <p:nvPicPr>
          <p:cNvPr id="402" name="Shape 402"/>
          <p:cNvPicPr preferRelativeResize="0"/>
          <p:nvPr/>
        </p:nvPicPr>
        <p:blipFill rotWithShape="1">
          <a:blip r:embed="rId3">
            <a:alphaModFix/>
          </a:blip>
          <a:srcRect b="0" l="0" r="0" t="0"/>
          <a:stretch/>
        </p:blipFill>
        <p:spPr>
          <a:xfrm>
            <a:off x="6395496" y="548106"/>
            <a:ext cx="2070172" cy="3960000"/>
          </a:xfrm>
          <a:prstGeom prst="rect">
            <a:avLst/>
          </a:prstGeom>
          <a:noFill/>
          <a:ln>
            <a:noFill/>
          </a:ln>
        </p:spPr>
      </p:pic>
      <p:sp>
        <p:nvSpPr>
          <p:cNvPr id="403" name="Shape 40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404" name="Shape 404"/>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405" name="Shape 405"/>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406" name="Shape 406"/>
          <p:cNvSpPr txBox="1"/>
          <p:nvPr/>
        </p:nvSpPr>
        <p:spPr>
          <a:xfrm>
            <a:off x="969157" y="1148400"/>
            <a:ext cx="6914829" cy="3339075"/>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Pulse – Restaurant Guard</a:t>
            </a:r>
          </a:p>
          <a:p>
            <a:pPr indent="-252000" lvl="0" marL="252000" marR="0" rtl="0" algn="l">
              <a:lnSpc>
                <a:spcPct val="137500"/>
              </a:lnSpc>
              <a:spcBef>
                <a:spcPts val="18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Sledování výkonu zaměstnanců</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Detailní přehledy</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413" name="Shape 413"/>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Corporation</a:t>
            </a:r>
          </a:p>
          <a:p>
            <a:pPr indent="0" lvl="0" marL="0" marR="0" rtl="0" algn="l">
              <a:lnSpc>
                <a:spcPct val="100000"/>
              </a:lnSpc>
              <a:spcBef>
                <a:spcPts val="100"/>
              </a:spcBef>
              <a:spcAft>
                <a:spcPts val="0"/>
              </a:spcAft>
              <a:buClr>
                <a:srgbClr val="404040"/>
              </a:buClr>
              <a:buFont typeface="Arial"/>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rgbClr val="FFFFFF"/>
              </a:buClr>
              <a:buSzPct val="25000"/>
              <a:buFont typeface="Arial"/>
              <a:buNone/>
            </a:pPr>
            <a:r>
              <a:rPr b="0" i="0" lang="en-US" sz="5000" u="none" cap="none" strike="noStrike">
                <a:solidFill>
                  <a:srgbClr val="FFFFFF"/>
                </a:solidFill>
                <a:latin typeface="Arial"/>
                <a:ea typeface="Arial"/>
                <a:cs typeface="Arial"/>
                <a:sym typeface="Arial"/>
              </a:rPr>
              <a:t>EVERYDAY MADE EASIER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420" name="Shape 420"/>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421" name="Shape 421"/>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
        <p:nvSpPr>
          <p:cNvPr id="422" name="Shape 422"/>
          <p:cNvSpPr txBox="1"/>
          <p:nvPr/>
        </p:nvSpPr>
        <p:spPr>
          <a:xfrm>
            <a:off x="969157" y="2282024"/>
            <a:ext cx="7498982" cy="670851"/>
          </a:xfrm>
          <a:prstGeom prst="rect">
            <a:avLst/>
          </a:prstGeom>
          <a:noFill/>
          <a:ln>
            <a:noFill/>
          </a:ln>
        </p:spPr>
        <p:txBody>
          <a:bodyPr anchorCtr="0" anchor="t" bIns="45700" lIns="108000" rIns="108000" tIns="108000">
            <a:noAutofit/>
          </a:bodyPr>
          <a:lstStyle/>
          <a:p>
            <a:pPr indent="0" lvl="0" marL="0" marR="0" rtl="0" algn="ctr">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Portfolio</a:t>
            </a:r>
          </a:p>
        </p:txBody>
      </p:sp>
      <p:pic>
        <p:nvPicPr>
          <p:cNvPr descr="http://www.sulphuric-acid.com/sulphuric-acid-on-the-web/acid%20plants/Lukoil-Logo.gif" id="423" name="Shape 423"/>
          <p:cNvPicPr preferRelativeResize="0"/>
          <p:nvPr/>
        </p:nvPicPr>
        <p:blipFill rotWithShape="1">
          <a:blip r:embed="rId3">
            <a:alphaModFix/>
          </a:blip>
          <a:srcRect b="0" l="0" r="0" t="0"/>
          <a:stretch/>
        </p:blipFill>
        <p:spPr>
          <a:xfrm>
            <a:off x="2167541" y="1713786"/>
            <a:ext cx="450959" cy="575204"/>
          </a:xfrm>
          <a:prstGeom prst="rect">
            <a:avLst/>
          </a:prstGeom>
          <a:noFill/>
          <a:ln>
            <a:noFill/>
          </a:ln>
        </p:spPr>
      </p:pic>
      <p:pic>
        <p:nvPicPr>
          <p:cNvPr id="424" name="Shape 424"/>
          <p:cNvPicPr preferRelativeResize="0"/>
          <p:nvPr/>
        </p:nvPicPr>
        <p:blipFill rotWithShape="1">
          <a:blip r:embed="rId4">
            <a:alphaModFix/>
          </a:blip>
          <a:srcRect b="0" l="0" r="0" t="0"/>
          <a:stretch/>
        </p:blipFill>
        <p:spPr>
          <a:xfrm>
            <a:off x="1318245" y="1067586"/>
            <a:ext cx="588193" cy="546218"/>
          </a:xfrm>
          <a:prstGeom prst="rect">
            <a:avLst/>
          </a:prstGeom>
          <a:noFill/>
          <a:ln>
            <a:noFill/>
          </a:ln>
        </p:spPr>
      </p:pic>
      <p:pic>
        <p:nvPicPr>
          <p:cNvPr id="425" name="Shape 425"/>
          <p:cNvPicPr preferRelativeResize="0"/>
          <p:nvPr/>
        </p:nvPicPr>
        <p:blipFill rotWithShape="1">
          <a:blip r:embed="rId5">
            <a:alphaModFix/>
          </a:blip>
          <a:srcRect b="0" l="0" r="0" t="0"/>
          <a:stretch/>
        </p:blipFill>
        <p:spPr>
          <a:xfrm>
            <a:off x="1612342" y="2744233"/>
            <a:ext cx="1110395" cy="363555"/>
          </a:xfrm>
          <a:prstGeom prst="rect">
            <a:avLst/>
          </a:prstGeom>
          <a:noFill/>
          <a:ln>
            <a:noFill/>
          </a:ln>
        </p:spPr>
      </p:pic>
      <p:pic>
        <p:nvPicPr>
          <p:cNvPr descr="http://cdnlive.albawaba.com/sites/default/files/imagecache/article_headline_node/sites/default/files/im/pr_new/ENOC-logo.jpg" id="426" name="Shape 426"/>
          <p:cNvPicPr preferRelativeResize="0"/>
          <p:nvPr/>
        </p:nvPicPr>
        <p:blipFill rotWithShape="1">
          <a:blip r:embed="rId6">
            <a:alphaModFix/>
          </a:blip>
          <a:srcRect b="0" l="0" r="0" t="0"/>
          <a:stretch/>
        </p:blipFill>
        <p:spPr>
          <a:xfrm>
            <a:off x="7556115" y="1797622"/>
            <a:ext cx="466585" cy="650763"/>
          </a:xfrm>
          <a:prstGeom prst="rect">
            <a:avLst/>
          </a:prstGeom>
          <a:noFill/>
          <a:ln>
            <a:noFill/>
          </a:ln>
        </p:spPr>
      </p:pic>
      <p:pic>
        <p:nvPicPr>
          <p:cNvPr descr="http://t0.gstatic.com/images?q=tbn:ANd9GcS9TpMNBWYkiVVajuNkiSKkc-Joj1AtkCcmcvD6GaVvAvYwnI671oV4jOAt" id="427" name="Shape 427">
            <a:hlinkClick r:id="rId7"/>
          </p:cNvPr>
          <p:cNvPicPr preferRelativeResize="0"/>
          <p:nvPr/>
        </p:nvPicPr>
        <p:blipFill rotWithShape="1">
          <a:blip r:embed="rId8">
            <a:alphaModFix/>
          </a:blip>
          <a:srcRect b="0" l="0" r="0" t="0"/>
          <a:stretch/>
        </p:blipFill>
        <p:spPr>
          <a:xfrm>
            <a:off x="2430864" y="1034070"/>
            <a:ext cx="583749" cy="259443"/>
          </a:xfrm>
          <a:prstGeom prst="rect">
            <a:avLst/>
          </a:prstGeom>
          <a:noFill/>
          <a:ln>
            <a:noFill/>
          </a:ln>
        </p:spPr>
      </p:pic>
      <p:pic>
        <p:nvPicPr>
          <p:cNvPr descr="http://t3.gstatic.com/images?q=tbn:ANd9GcTeKVv4A9qnX7xULrH6RadbFFFv68T19f4O9vH8f5Wfhji4dOrdk-a5o_l5" id="428" name="Shape 428">
            <a:hlinkClick r:id="rId9"/>
          </p:cNvPr>
          <p:cNvPicPr preferRelativeResize="0"/>
          <p:nvPr/>
        </p:nvPicPr>
        <p:blipFill rotWithShape="1">
          <a:blip r:embed="rId10">
            <a:alphaModFix/>
          </a:blip>
          <a:srcRect b="0" l="0" r="0" t="0"/>
          <a:stretch/>
        </p:blipFill>
        <p:spPr>
          <a:xfrm>
            <a:off x="7295197" y="1210973"/>
            <a:ext cx="583749" cy="259443"/>
          </a:xfrm>
          <a:prstGeom prst="rect">
            <a:avLst/>
          </a:prstGeom>
          <a:noFill/>
          <a:ln>
            <a:noFill/>
          </a:ln>
        </p:spPr>
      </p:pic>
      <p:pic>
        <p:nvPicPr>
          <p:cNvPr descr="http://t1.gstatic.com/images?q=tbn:ANd9GcRVsnUb9Xds6ZAvZ2uIzYB4wlKeLTF1-wzQIuqEJpJWziy_401JPSb_Ng" id="429" name="Shape 429">
            <a:hlinkClick r:id="rId11"/>
          </p:cNvPr>
          <p:cNvPicPr preferRelativeResize="0"/>
          <p:nvPr/>
        </p:nvPicPr>
        <p:blipFill rotWithShape="1">
          <a:blip r:embed="rId12">
            <a:alphaModFix/>
          </a:blip>
          <a:srcRect b="0" l="0" r="0" t="0"/>
          <a:stretch/>
        </p:blipFill>
        <p:spPr>
          <a:xfrm>
            <a:off x="6364248" y="751231"/>
            <a:ext cx="543212" cy="324306"/>
          </a:xfrm>
          <a:prstGeom prst="rect">
            <a:avLst/>
          </a:prstGeom>
          <a:noFill/>
          <a:ln>
            <a:noFill/>
          </a:ln>
        </p:spPr>
      </p:pic>
      <p:pic>
        <p:nvPicPr>
          <p:cNvPr descr="http://t1.gstatic.com/images?q=tbn:ANd9GcRFTxcS6s_7OugZcTD3_YkAPOhLeuUQaYg5IHs7BSpIcEZ3yPKnqJ8i_vkZ" id="430" name="Shape 430">
            <a:hlinkClick r:id="rId13"/>
          </p:cNvPr>
          <p:cNvPicPr preferRelativeResize="0"/>
          <p:nvPr/>
        </p:nvPicPr>
        <p:blipFill rotWithShape="1">
          <a:blip r:embed="rId14">
            <a:alphaModFix/>
          </a:blip>
          <a:srcRect b="0" l="0" r="0" t="0"/>
          <a:stretch/>
        </p:blipFill>
        <p:spPr>
          <a:xfrm>
            <a:off x="4370769" y="757802"/>
            <a:ext cx="470243" cy="259443"/>
          </a:xfrm>
          <a:prstGeom prst="rect">
            <a:avLst/>
          </a:prstGeom>
          <a:noFill/>
          <a:ln>
            <a:noFill/>
          </a:ln>
        </p:spPr>
      </p:pic>
      <p:pic>
        <p:nvPicPr>
          <p:cNvPr descr="http://t1.gstatic.com/images?q=tbn:ANd9GcSmmJz31HuVlW1GZbFPWTbzhRmunovLo9UUbu_ryEOnDZYl9WUw7e5XEP0" id="431" name="Shape 431">
            <a:hlinkClick r:id="rId15"/>
          </p:cNvPr>
          <p:cNvPicPr preferRelativeResize="0"/>
          <p:nvPr/>
        </p:nvPicPr>
        <p:blipFill rotWithShape="1">
          <a:blip r:embed="rId16">
            <a:alphaModFix/>
          </a:blip>
          <a:srcRect b="0" l="0" r="0" t="0"/>
          <a:stretch/>
        </p:blipFill>
        <p:spPr>
          <a:xfrm>
            <a:off x="4475419" y="1483332"/>
            <a:ext cx="486457" cy="291874"/>
          </a:xfrm>
          <a:prstGeom prst="rect">
            <a:avLst/>
          </a:prstGeom>
          <a:noFill/>
          <a:ln>
            <a:noFill/>
          </a:ln>
        </p:spPr>
      </p:pic>
      <p:pic>
        <p:nvPicPr>
          <p:cNvPr descr="http://t0.gstatic.com/images?q=tbn:ANd9GcSRy6qgPkb3eslAkAYbrHinZP09tqVV3vsMyIchGb3DYKckVGYtv14o2RQ" id="432" name="Shape 432">
            <a:hlinkClick r:id="rId17"/>
          </p:cNvPr>
          <p:cNvPicPr preferRelativeResize="0"/>
          <p:nvPr/>
        </p:nvPicPr>
        <p:blipFill rotWithShape="1">
          <a:blip r:embed="rId18">
            <a:alphaModFix/>
          </a:blip>
          <a:srcRect b="0" l="0" r="0" t="0"/>
          <a:stretch/>
        </p:blipFill>
        <p:spPr>
          <a:xfrm>
            <a:off x="3039577" y="1807636"/>
            <a:ext cx="464675" cy="291874"/>
          </a:xfrm>
          <a:prstGeom prst="rect">
            <a:avLst/>
          </a:prstGeom>
          <a:noFill/>
          <a:ln>
            <a:noFill/>
          </a:ln>
        </p:spPr>
      </p:pic>
      <p:pic>
        <p:nvPicPr>
          <p:cNvPr descr="http://t1.gstatic.com/images?q=tbn:ANd9GcRDePX7ITx2bjEBswc31NZpHW0UgHog7vXDmaJg-tIkYCrmy-fDxbWXG4k" id="433" name="Shape 433">
            <a:hlinkClick r:id="rId19"/>
          </p:cNvPr>
          <p:cNvPicPr preferRelativeResize="0"/>
          <p:nvPr/>
        </p:nvPicPr>
        <p:blipFill rotWithShape="1">
          <a:blip r:embed="rId20">
            <a:alphaModFix/>
          </a:blip>
          <a:srcRect b="0" l="0" r="0" t="0"/>
          <a:stretch/>
        </p:blipFill>
        <p:spPr>
          <a:xfrm>
            <a:off x="3339955" y="704710"/>
            <a:ext cx="449974" cy="287821"/>
          </a:xfrm>
          <a:prstGeom prst="rect">
            <a:avLst/>
          </a:prstGeom>
          <a:noFill/>
          <a:ln>
            <a:noFill/>
          </a:ln>
        </p:spPr>
      </p:pic>
      <p:pic>
        <p:nvPicPr>
          <p:cNvPr id="434" name="Shape 434"/>
          <p:cNvPicPr preferRelativeResize="0"/>
          <p:nvPr/>
        </p:nvPicPr>
        <p:blipFill rotWithShape="1">
          <a:blip r:embed="rId21">
            <a:alphaModFix/>
          </a:blip>
          <a:srcRect b="0" l="0" r="0" t="0"/>
          <a:stretch/>
        </p:blipFill>
        <p:spPr>
          <a:xfrm>
            <a:off x="3541046" y="1257067"/>
            <a:ext cx="583749" cy="356735"/>
          </a:xfrm>
          <a:prstGeom prst="rect">
            <a:avLst/>
          </a:prstGeom>
          <a:noFill/>
          <a:ln>
            <a:noFill/>
          </a:ln>
        </p:spPr>
      </p:pic>
      <p:pic>
        <p:nvPicPr>
          <p:cNvPr descr="Buc-ee's Beaver" id="435" name="Shape 435">
            <a:hlinkClick r:id="rId22"/>
          </p:cNvPr>
          <p:cNvPicPr preferRelativeResize="0"/>
          <p:nvPr/>
        </p:nvPicPr>
        <p:blipFill rotWithShape="1">
          <a:blip r:embed="rId23">
            <a:alphaModFix/>
          </a:blip>
          <a:srcRect b="0" l="0" r="0" t="0"/>
          <a:stretch/>
        </p:blipFill>
        <p:spPr>
          <a:xfrm>
            <a:off x="6228980" y="1483332"/>
            <a:ext cx="449974" cy="356735"/>
          </a:xfrm>
          <a:prstGeom prst="rect">
            <a:avLst/>
          </a:prstGeom>
          <a:noFill/>
          <a:ln>
            <a:noFill/>
          </a:ln>
        </p:spPr>
      </p:pic>
      <p:pic>
        <p:nvPicPr>
          <p:cNvPr descr="http://m.holidaystationstores.com/Site/Images/Holiday-Logo.gif" id="436" name="Shape 436"/>
          <p:cNvPicPr preferRelativeResize="0"/>
          <p:nvPr/>
        </p:nvPicPr>
        <p:blipFill rotWithShape="1">
          <a:blip r:embed="rId24">
            <a:alphaModFix/>
          </a:blip>
          <a:srcRect b="0" l="0" r="0" t="0"/>
          <a:stretch/>
        </p:blipFill>
        <p:spPr>
          <a:xfrm>
            <a:off x="6207232" y="3473755"/>
            <a:ext cx="938523" cy="269777"/>
          </a:xfrm>
          <a:prstGeom prst="rect">
            <a:avLst/>
          </a:prstGeom>
          <a:noFill/>
          <a:ln>
            <a:noFill/>
          </a:ln>
        </p:spPr>
      </p:pic>
      <p:pic>
        <p:nvPicPr>
          <p:cNvPr descr="http://upload.wikimedia.org/wikipedia/en/thumb/2/2d/Couche-Tard_logo.svg/300px-Couche-Tard_logo.svg.png" id="437" name="Shape 437"/>
          <p:cNvPicPr preferRelativeResize="0"/>
          <p:nvPr/>
        </p:nvPicPr>
        <p:blipFill rotWithShape="1">
          <a:blip r:embed="rId25">
            <a:alphaModFix/>
          </a:blip>
          <a:srcRect b="0" l="0" r="0" t="0"/>
          <a:stretch/>
        </p:blipFill>
        <p:spPr>
          <a:xfrm>
            <a:off x="5269469" y="987345"/>
            <a:ext cx="539446" cy="539446"/>
          </a:xfrm>
          <a:prstGeom prst="rect">
            <a:avLst/>
          </a:prstGeom>
          <a:noFill/>
          <a:ln>
            <a:noFill/>
          </a:ln>
        </p:spPr>
      </p:pic>
      <p:pic>
        <p:nvPicPr>
          <p:cNvPr descr="http://t1.gstatic.com/images?q=tbn:ANd9GcT3smbb6aPZ9xF1z0fFvwnLrRKF_hGptBDSp0jkh7g1UJ7USGTM" id="438" name="Shape 438"/>
          <p:cNvPicPr preferRelativeResize="0"/>
          <p:nvPr/>
        </p:nvPicPr>
        <p:blipFill rotWithShape="1">
          <a:blip r:embed="rId26">
            <a:alphaModFix/>
          </a:blip>
          <a:srcRect b="0" l="0" r="0" t="0"/>
          <a:stretch/>
        </p:blipFill>
        <p:spPr>
          <a:xfrm>
            <a:off x="7082147" y="4036164"/>
            <a:ext cx="796799" cy="361288"/>
          </a:xfrm>
          <a:prstGeom prst="rect">
            <a:avLst/>
          </a:prstGeom>
          <a:noFill/>
          <a:ln>
            <a:noFill/>
          </a:ln>
        </p:spPr>
      </p:pic>
      <p:pic>
        <p:nvPicPr>
          <p:cNvPr descr="http://www.worldpay.com/images/cardlogos/rbsworldpay.jpg" id="439" name="Shape 439"/>
          <p:cNvPicPr preferRelativeResize="0"/>
          <p:nvPr/>
        </p:nvPicPr>
        <p:blipFill rotWithShape="1">
          <a:blip r:embed="rId27">
            <a:alphaModFix/>
          </a:blip>
          <a:srcRect b="0" l="0" r="0" t="0"/>
          <a:stretch/>
        </p:blipFill>
        <p:spPr>
          <a:xfrm>
            <a:off x="1368720" y="3488462"/>
            <a:ext cx="1378772" cy="280902"/>
          </a:xfrm>
          <a:prstGeom prst="rect">
            <a:avLst/>
          </a:prstGeom>
          <a:noFill/>
          <a:ln>
            <a:noFill/>
          </a:ln>
        </p:spPr>
      </p:pic>
      <p:pic>
        <p:nvPicPr>
          <p:cNvPr descr="http://cdn2.insidermonkey.com/blog/wp-content/uploads/2013/03/002_brinker.jpg" id="440" name="Shape 440"/>
          <p:cNvPicPr preferRelativeResize="0"/>
          <p:nvPr/>
        </p:nvPicPr>
        <p:blipFill rotWithShape="1">
          <a:blip r:embed="rId28">
            <a:alphaModFix/>
          </a:blip>
          <a:srcRect b="0" l="0" r="0" t="0"/>
          <a:stretch/>
        </p:blipFill>
        <p:spPr>
          <a:xfrm>
            <a:off x="4879594" y="3644062"/>
            <a:ext cx="1424849" cy="831162"/>
          </a:xfrm>
          <a:prstGeom prst="rect">
            <a:avLst/>
          </a:prstGeom>
          <a:noFill/>
          <a:ln>
            <a:noFill/>
          </a:ln>
        </p:spPr>
      </p:pic>
      <p:pic>
        <p:nvPicPr>
          <p:cNvPr descr="http://yeahthatskosher.com/wp-content/uploads/2013/06/krispy-kreme-kosher.jpg" id="441" name="Shape 441"/>
          <p:cNvPicPr preferRelativeResize="0"/>
          <p:nvPr/>
        </p:nvPicPr>
        <p:blipFill rotWithShape="1">
          <a:blip r:embed="rId29">
            <a:alphaModFix/>
          </a:blip>
          <a:srcRect b="0" l="0" r="0" t="0"/>
          <a:stretch/>
        </p:blipFill>
        <p:spPr>
          <a:xfrm>
            <a:off x="2279476" y="4029662"/>
            <a:ext cx="1327156" cy="473508"/>
          </a:xfrm>
          <a:prstGeom prst="rect">
            <a:avLst/>
          </a:prstGeom>
          <a:noFill/>
          <a:ln>
            <a:noFill/>
          </a:ln>
        </p:spPr>
      </p:pic>
      <p:pic>
        <p:nvPicPr>
          <p:cNvPr id="442" name="Shape 442"/>
          <p:cNvPicPr preferRelativeResize="0"/>
          <p:nvPr/>
        </p:nvPicPr>
        <p:blipFill rotWithShape="1">
          <a:blip r:embed="rId30">
            <a:alphaModFix/>
          </a:blip>
          <a:srcRect b="0" l="0" r="0" t="0"/>
          <a:stretch/>
        </p:blipFill>
        <p:spPr>
          <a:xfrm>
            <a:off x="7470557" y="2861591"/>
            <a:ext cx="816780" cy="823367"/>
          </a:xfrm>
          <a:prstGeom prst="rect">
            <a:avLst/>
          </a:prstGeom>
          <a:noFill/>
          <a:ln>
            <a:noFill/>
          </a:ln>
        </p:spPr>
      </p:pic>
      <p:pic>
        <p:nvPicPr>
          <p:cNvPr id="443" name="Shape 443"/>
          <p:cNvPicPr preferRelativeResize="0"/>
          <p:nvPr/>
        </p:nvPicPr>
        <p:blipFill rotWithShape="1">
          <a:blip r:embed="rId31">
            <a:alphaModFix/>
          </a:blip>
          <a:srcRect b="0" l="0" r="0" t="0"/>
          <a:stretch/>
        </p:blipFill>
        <p:spPr>
          <a:xfrm>
            <a:off x="3950907" y="3457876"/>
            <a:ext cx="955312" cy="531849"/>
          </a:xfrm>
          <a:prstGeom prst="rect">
            <a:avLst/>
          </a:prstGeom>
          <a:noFill/>
          <a:ln>
            <a:noFill/>
          </a:ln>
        </p:spPr>
      </p:pic>
      <p:pic>
        <p:nvPicPr>
          <p:cNvPr id="444" name="Shape 444"/>
          <p:cNvPicPr preferRelativeResize="0"/>
          <p:nvPr/>
        </p:nvPicPr>
        <p:blipFill rotWithShape="1">
          <a:blip r:embed="rId32">
            <a:alphaModFix/>
          </a:blip>
          <a:srcRect b="0" l="0" r="0" t="0"/>
          <a:stretch/>
        </p:blipFill>
        <p:spPr>
          <a:xfrm>
            <a:off x="1099558" y="2090028"/>
            <a:ext cx="508108" cy="521306"/>
          </a:xfrm>
          <a:prstGeom prst="rect">
            <a:avLst/>
          </a:prstGeom>
          <a:noFill/>
          <a:ln>
            <a:noFill/>
          </a:ln>
        </p:spPr>
      </p:pic>
      <p:pic>
        <p:nvPicPr>
          <p:cNvPr descr="http://qreateandtrack.com/files/2012/07/220px-Wendys_logo.svg_.png" id="445" name="Shape 445"/>
          <p:cNvPicPr preferRelativeResize="0"/>
          <p:nvPr/>
        </p:nvPicPr>
        <p:blipFill rotWithShape="1">
          <a:blip r:embed="rId33">
            <a:alphaModFix/>
          </a:blip>
          <a:srcRect b="0" l="0" r="0" t="0"/>
          <a:stretch/>
        </p:blipFill>
        <p:spPr>
          <a:xfrm>
            <a:off x="6345853" y="2172622"/>
            <a:ext cx="779716" cy="864776"/>
          </a:xfrm>
          <a:prstGeom prst="rect">
            <a:avLst/>
          </a:prstGeom>
          <a:noFill/>
          <a:ln>
            <a:noFill/>
          </a:ln>
        </p:spPr>
      </p:pic>
      <p:pic>
        <p:nvPicPr>
          <p:cNvPr id="446" name="Shape 446"/>
          <p:cNvPicPr preferRelativeResize="0"/>
          <p:nvPr/>
        </p:nvPicPr>
        <p:blipFill rotWithShape="1">
          <a:blip r:embed="rId34">
            <a:alphaModFix/>
          </a:blip>
          <a:srcRect b="0" l="0" r="0" t="0"/>
          <a:stretch/>
        </p:blipFill>
        <p:spPr>
          <a:xfrm>
            <a:off x="2843689" y="3182539"/>
            <a:ext cx="675453" cy="6754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pic>
        <p:nvPicPr>
          <p:cNvPr descr="http://upload.wikimedia.org/wikipedia/commons/e/e0/BlankMap-World-1985.png" id="452" name="Shape 452"/>
          <p:cNvPicPr preferRelativeResize="0"/>
          <p:nvPr/>
        </p:nvPicPr>
        <p:blipFill rotWithShape="1">
          <a:blip r:embed="rId3">
            <a:alphaModFix/>
          </a:blip>
          <a:srcRect b="0" l="0" r="0" t="0"/>
          <a:stretch/>
        </p:blipFill>
        <p:spPr>
          <a:xfrm>
            <a:off x="2011680" y="739987"/>
            <a:ext cx="5304155" cy="2326383"/>
          </a:xfrm>
          <a:prstGeom prst="rect">
            <a:avLst/>
          </a:prstGeom>
          <a:noFill/>
          <a:ln>
            <a:noFill/>
          </a:ln>
        </p:spPr>
      </p:pic>
      <p:sp>
        <p:nvSpPr>
          <p:cNvPr id="453" name="Shape 453"/>
          <p:cNvSpPr txBox="1"/>
          <p:nvPr>
            <p:ph idx="10" type="dt"/>
          </p:nvPr>
        </p:nvSpPr>
        <p:spPr>
          <a:xfrm>
            <a:off x="900112" y="4760912"/>
            <a:ext cx="1111566"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454" name="Shape 454"/>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455" name="Shape 455"/>
          <p:cNvSpPr txBox="1"/>
          <p:nvPr/>
        </p:nvSpPr>
        <p:spPr>
          <a:xfrm>
            <a:off x="1927859" y="3203531"/>
            <a:ext cx="5237589" cy="1088431"/>
          </a:xfrm>
          <a:prstGeom prst="rect">
            <a:avLst/>
          </a:prstGeom>
          <a:noFill/>
          <a:ln>
            <a:noFill/>
          </a:ln>
        </p:spPr>
        <p:txBody>
          <a:bodyPr anchorCtr="0" anchor="t" bIns="45700" lIns="108000" rIns="108000" tIns="108000">
            <a:noAutofit/>
          </a:bodyPr>
          <a:lstStyle/>
          <a:p>
            <a:pPr indent="0" lvl="0" marL="0" marR="0" rtl="0" algn="ctr">
              <a:lnSpc>
                <a:spcPct val="56666"/>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působnost ve </a:t>
            </a:r>
            <a:r>
              <a:rPr b="0" i="0" lang="en-US" sz="6000" u="none" cap="none" strike="noStrike">
                <a:solidFill>
                  <a:srgbClr val="54B948"/>
                </a:solidFill>
                <a:latin typeface="Arial"/>
                <a:ea typeface="Arial"/>
                <a:cs typeface="Arial"/>
                <a:sym typeface="Arial"/>
              </a:rPr>
              <a:t>190</a:t>
            </a:r>
            <a:r>
              <a:rPr b="1" i="0" lang="en-US" sz="6000" u="none" cap="none" strike="noStrike">
                <a:solidFill>
                  <a:srgbClr val="54B948"/>
                </a:solidFill>
                <a:latin typeface="Arial"/>
                <a:ea typeface="Arial"/>
                <a:cs typeface="Arial"/>
                <a:sym typeface="Arial"/>
              </a:rPr>
              <a:t> </a:t>
            </a:r>
            <a:r>
              <a:rPr b="0" i="0" lang="en-US" sz="3200" u="none" cap="none" strike="noStrike">
                <a:solidFill>
                  <a:srgbClr val="404040"/>
                </a:solidFill>
                <a:latin typeface="Arial"/>
                <a:ea typeface="Arial"/>
                <a:cs typeface="Arial"/>
                <a:sym typeface="Arial"/>
              </a:rPr>
              <a:t>zemích světa</a:t>
            </a:r>
          </a:p>
        </p:txBody>
      </p:sp>
      <p:sp>
        <p:nvSpPr>
          <p:cNvPr id="456" name="Shape 456"/>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idx="10" type="dt"/>
          </p:nvPr>
        </p:nvSpPr>
        <p:spPr>
          <a:xfrm>
            <a:off x="900112" y="4760912"/>
            <a:ext cx="1111566"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463" name="Shape 463"/>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464" name="Shape 464"/>
          <p:cNvSpPr txBox="1"/>
          <p:nvPr/>
        </p:nvSpPr>
        <p:spPr>
          <a:xfrm>
            <a:off x="1927859" y="2233460"/>
            <a:ext cx="5237589" cy="1088431"/>
          </a:xfrm>
          <a:prstGeom prst="rect">
            <a:avLst/>
          </a:prstGeom>
          <a:noFill/>
          <a:ln>
            <a:noFill/>
          </a:ln>
        </p:spPr>
        <p:txBody>
          <a:bodyPr anchorCtr="0" anchor="t" bIns="45700" lIns="108000" rIns="108000" tIns="108000">
            <a:noAutofit/>
          </a:bodyPr>
          <a:lstStyle/>
          <a:p>
            <a:pPr indent="0" lvl="0" marL="0" marR="0" rtl="0" algn="ctr">
              <a:lnSpc>
                <a:spcPct val="47222"/>
              </a:lnSpc>
              <a:spcBef>
                <a:spcPts val="0"/>
              </a:spcBef>
              <a:spcAft>
                <a:spcPts val="0"/>
              </a:spcAft>
              <a:buClr>
                <a:srgbClr val="54B948"/>
              </a:buClr>
              <a:buSzPct val="25000"/>
              <a:buFont typeface="Arial"/>
              <a:buNone/>
            </a:pPr>
            <a:r>
              <a:rPr b="0" i="0" lang="en-US" sz="7200" u="none" cap="none" strike="noStrike">
                <a:solidFill>
                  <a:srgbClr val="54B948"/>
                </a:solidFill>
                <a:latin typeface="Arial"/>
                <a:ea typeface="Arial"/>
                <a:cs typeface="Arial"/>
                <a:sym typeface="Arial"/>
              </a:rPr>
              <a:t>450</a:t>
            </a:r>
            <a:r>
              <a:rPr b="1" i="0" lang="en-US" sz="6000" u="none" cap="none" strike="noStrike">
                <a:solidFill>
                  <a:srgbClr val="54B948"/>
                </a:solidFill>
                <a:latin typeface="Arial"/>
                <a:ea typeface="Arial"/>
                <a:cs typeface="Arial"/>
                <a:sym typeface="Arial"/>
              </a:rPr>
              <a:t> </a:t>
            </a:r>
            <a:r>
              <a:rPr b="1" i="0" lang="en-US" sz="4000" u="none" cap="none" strike="noStrike">
                <a:solidFill>
                  <a:srgbClr val="54B948"/>
                </a:solidFill>
                <a:latin typeface="Arial"/>
                <a:ea typeface="Arial"/>
                <a:cs typeface="Arial"/>
                <a:sym typeface="Arial"/>
              </a:rPr>
              <a:t>milionů</a:t>
            </a:r>
            <a:br>
              <a:rPr b="1" i="0" lang="en-US" sz="6000" u="none" cap="none" strike="noStrike">
                <a:solidFill>
                  <a:srgbClr val="54B948"/>
                </a:solidFill>
                <a:latin typeface="Arial"/>
                <a:ea typeface="Arial"/>
                <a:cs typeface="Arial"/>
                <a:sym typeface="Arial"/>
              </a:rPr>
            </a:br>
            <a:r>
              <a:rPr b="0" i="0" lang="en-US" sz="3200" u="none" cap="none" strike="noStrike">
                <a:solidFill>
                  <a:srgbClr val="404040"/>
                </a:solidFill>
                <a:latin typeface="Arial"/>
                <a:ea typeface="Arial"/>
                <a:cs typeface="Arial"/>
                <a:sym typeface="Arial"/>
              </a:rPr>
              <a:t>transakcí denně</a:t>
            </a:r>
          </a:p>
        </p:txBody>
      </p:sp>
      <p:sp>
        <p:nvSpPr>
          <p:cNvPr id="465" name="Shape 465"/>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472" name="Shape 472"/>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pic>
        <p:nvPicPr>
          <p:cNvPr descr="NCR_logo.png" id="473" name="Shape 473"/>
          <p:cNvPicPr preferRelativeResize="0"/>
          <p:nvPr/>
        </p:nvPicPr>
        <p:blipFill rotWithShape="1">
          <a:blip r:embed="rId3">
            <a:alphaModFix/>
          </a:blip>
          <a:srcRect b="0" l="0" r="0" t="0"/>
          <a:stretch/>
        </p:blipFill>
        <p:spPr>
          <a:xfrm>
            <a:off x="5271998" y="1236878"/>
            <a:ext cx="2539460" cy="2539460"/>
          </a:xfrm>
          <a:prstGeom prst="rect">
            <a:avLst/>
          </a:prstGeom>
          <a:noFill/>
          <a:ln>
            <a:noFill/>
          </a:ln>
        </p:spPr>
      </p:pic>
      <p:grpSp>
        <p:nvGrpSpPr>
          <p:cNvPr id="474" name="Shape 474"/>
          <p:cNvGrpSpPr/>
          <p:nvPr/>
        </p:nvGrpSpPr>
        <p:grpSpPr>
          <a:xfrm>
            <a:off x="1545984" y="1173266"/>
            <a:ext cx="3057669" cy="2628468"/>
            <a:chOff x="1339400" y="1538015"/>
            <a:chExt cx="3057669" cy="2628468"/>
          </a:xfrm>
        </p:grpSpPr>
        <p:sp>
          <p:nvSpPr>
            <p:cNvPr id="475" name="Shape 475"/>
            <p:cNvSpPr txBox="1"/>
            <p:nvPr/>
          </p:nvSpPr>
          <p:spPr>
            <a:xfrm>
              <a:off x="1756335" y="1538015"/>
              <a:ext cx="2640734" cy="2501246"/>
            </a:xfrm>
            <a:prstGeom prst="rect">
              <a:avLst/>
            </a:prstGeom>
            <a:noFill/>
            <a:ln>
              <a:noFill/>
            </a:ln>
          </p:spPr>
          <p:txBody>
            <a:bodyPr anchorCtr="0" anchor="t" bIns="45700" lIns="108000" rIns="108000" tIns="108000">
              <a:noAutofit/>
            </a:bodyPr>
            <a:lstStyle/>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54B948"/>
                  </a:solidFill>
                  <a:latin typeface="Arial"/>
                  <a:ea typeface="Arial"/>
                  <a:cs typeface="Arial"/>
                  <a:sym typeface="Arial"/>
                </a:rPr>
                <a:t>www.ncr.com</a:t>
              </a:r>
            </a:p>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54B948"/>
                  </a:solidFill>
                  <a:latin typeface="Arial"/>
                  <a:ea typeface="Arial"/>
                  <a:cs typeface="Arial"/>
                  <a:sym typeface="Arial"/>
                </a:rPr>
                <a:t>www.ncr-prague.cz</a:t>
              </a:r>
            </a:p>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404040"/>
                  </a:solidFill>
                  <a:latin typeface="Arial"/>
                  <a:ea typeface="Arial"/>
                  <a:cs typeface="Arial"/>
                  <a:sym typeface="Arial"/>
                </a:rPr>
                <a:t>@NCRCorporation</a:t>
              </a:r>
            </a:p>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404040"/>
                  </a:solidFill>
                  <a:latin typeface="Arial"/>
                  <a:ea typeface="Arial"/>
                  <a:cs typeface="Arial"/>
                  <a:sym typeface="Arial"/>
                </a:rPr>
                <a:t>/company/ncr-corporation</a:t>
              </a:r>
            </a:p>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404040"/>
                  </a:solidFill>
                  <a:latin typeface="Arial"/>
                  <a:ea typeface="Arial"/>
                  <a:cs typeface="Arial"/>
                  <a:sym typeface="Arial"/>
                </a:rPr>
                <a:t>/user/ncrcorporation</a:t>
              </a:r>
            </a:p>
            <a:p>
              <a:pPr indent="0" lvl="0" marL="0" marR="0" rtl="0" algn="l">
                <a:lnSpc>
                  <a:spcPct val="200000"/>
                </a:lnSpc>
                <a:spcBef>
                  <a:spcPts val="0"/>
                </a:spcBef>
                <a:spcAft>
                  <a:spcPts val="0"/>
                </a:spcAft>
                <a:buClr>
                  <a:srgbClr val="54B948"/>
                </a:buClr>
                <a:buSzPct val="25000"/>
                <a:buFont typeface="Arial"/>
                <a:buNone/>
              </a:pPr>
              <a:r>
                <a:rPr b="0" i="0" lang="en-US" sz="1600" u="none" cap="none" strike="noStrike">
                  <a:solidFill>
                    <a:srgbClr val="404040"/>
                  </a:solidFill>
                  <a:latin typeface="Arial"/>
                  <a:ea typeface="Arial"/>
                  <a:cs typeface="Arial"/>
                  <a:sym typeface="Arial"/>
                </a:rPr>
                <a:t>/ncrcorp</a:t>
              </a:r>
            </a:p>
          </p:txBody>
        </p:sp>
        <p:pic>
          <p:nvPicPr>
            <p:cNvPr descr="Vložený obrázek 1" id="476" name="Shape 476"/>
            <p:cNvPicPr preferRelativeResize="0"/>
            <p:nvPr/>
          </p:nvPicPr>
          <p:blipFill rotWithShape="1">
            <a:blip r:embed="rId4">
              <a:alphaModFix/>
            </a:blip>
            <a:srcRect b="0" l="0" r="0" t="0"/>
            <a:stretch/>
          </p:blipFill>
          <p:spPr>
            <a:xfrm>
              <a:off x="1339400" y="2455711"/>
              <a:ext cx="524504" cy="171077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idx="10" type="dt"/>
          </p:nvPr>
        </p:nvSpPr>
        <p:spPr>
          <a:xfrm>
            <a:off x="900112" y="4760912"/>
            <a:ext cx="1287609"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70" name="Shape 70"/>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pic>
        <p:nvPicPr>
          <p:cNvPr descr="http://maggiesfarm.anotherdotcom.com/uploads/283475-1876-33.jpg" id="71" name="Shape 71"/>
          <p:cNvPicPr preferRelativeResize="0"/>
          <p:nvPr/>
        </p:nvPicPr>
        <p:blipFill rotWithShape="1">
          <a:blip r:embed="rId3">
            <a:alphaModFix/>
          </a:blip>
          <a:srcRect b="0" l="0" r="0" t="0"/>
          <a:stretch/>
        </p:blipFill>
        <p:spPr>
          <a:xfrm>
            <a:off x="4442460" y="973096"/>
            <a:ext cx="3256060" cy="3322512"/>
          </a:xfrm>
          <a:prstGeom prst="rect">
            <a:avLst/>
          </a:prstGeom>
          <a:noFill/>
          <a:ln>
            <a:noFill/>
          </a:ln>
        </p:spPr>
      </p:pic>
      <p:sp>
        <p:nvSpPr>
          <p:cNvPr id="72" name="Shape 72"/>
          <p:cNvSpPr txBox="1"/>
          <p:nvPr/>
        </p:nvSpPr>
        <p:spPr>
          <a:xfrm>
            <a:off x="1738600" y="1662755"/>
            <a:ext cx="2925606" cy="1088431"/>
          </a:xfrm>
          <a:prstGeom prst="rect">
            <a:avLst/>
          </a:prstGeom>
          <a:noFill/>
          <a:ln>
            <a:noFill/>
          </a:ln>
        </p:spPr>
        <p:txBody>
          <a:bodyPr anchorCtr="0" anchor="t" bIns="45700" lIns="108000" rIns="108000" tIns="108000">
            <a:noAutofit/>
          </a:bodyPr>
          <a:lstStyle/>
          <a:p>
            <a:pPr indent="0" lvl="0" marL="0" marR="0" rtl="0" algn="ctr">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založeno</a:t>
            </a:r>
          </a:p>
          <a:p>
            <a:pPr indent="0" lvl="0" marL="0" marR="0" rtl="0" algn="ctr">
              <a:lnSpc>
                <a:spcPct val="102777"/>
              </a:lnSpc>
              <a:spcBef>
                <a:spcPts val="100"/>
              </a:spcBef>
              <a:spcAft>
                <a:spcPts val="0"/>
              </a:spcAft>
              <a:buClr>
                <a:srgbClr val="54B948"/>
              </a:buClr>
              <a:buSzPct val="25000"/>
              <a:buFont typeface="Arial"/>
              <a:buNone/>
            </a:pPr>
            <a:r>
              <a:rPr b="0" i="0" lang="en-US" sz="7200" u="none" cap="none" strike="noStrike">
                <a:solidFill>
                  <a:srgbClr val="54B948"/>
                </a:solidFill>
                <a:latin typeface="Arial"/>
                <a:ea typeface="Arial"/>
                <a:cs typeface="Arial"/>
                <a:sym typeface="Arial"/>
              </a:rPr>
              <a:t>1884</a:t>
            </a:r>
          </a:p>
        </p:txBody>
      </p:sp>
      <p:sp>
        <p:nvSpPr>
          <p:cNvPr id="73" name="Shape 7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pic>
        <p:nvPicPr>
          <p:cNvPr id="79" name="Shape 79"/>
          <p:cNvPicPr preferRelativeResize="0"/>
          <p:nvPr/>
        </p:nvPicPr>
        <p:blipFill rotWithShape="1">
          <a:blip r:embed="rId3">
            <a:alphaModFix/>
          </a:blip>
          <a:srcRect b="0" l="0" r="0" t="0"/>
          <a:stretch/>
        </p:blipFill>
        <p:spPr>
          <a:xfrm>
            <a:off x="2942956" y="923886"/>
            <a:ext cx="3613193" cy="3333599"/>
          </a:xfrm>
          <a:prstGeom prst="rect">
            <a:avLst/>
          </a:prstGeom>
          <a:noFill/>
          <a:ln>
            <a:noFill/>
          </a:ln>
        </p:spPr>
      </p:pic>
      <p:sp>
        <p:nvSpPr>
          <p:cNvPr id="80" name="Shape 80"/>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81" name="Shape 81"/>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82" name="Shape 82"/>
          <p:cNvSpPr txBox="1"/>
          <p:nvPr/>
        </p:nvSpPr>
        <p:spPr>
          <a:xfrm>
            <a:off x="1513716" y="1615100"/>
            <a:ext cx="6517775" cy="1997274"/>
          </a:xfrm>
          <a:prstGeom prst="rect">
            <a:avLst/>
          </a:prstGeom>
          <a:noFill/>
          <a:ln>
            <a:noFill/>
          </a:ln>
        </p:spPr>
        <p:txBody>
          <a:bodyPr anchorCtr="0" anchor="t" bIns="45700" lIns="108000" rIns="108000" tIns="108000">
            <a:noAutofit/>
          </a:bodyPr>
          <a:lstStyle/>
          <a:p>
            <a:pPr indent="0" lvl="0" marL="0" marR="0" rtl="0" algn="ctr">
              <a:lnSpc>
                <a:spcPct val="100000"/>
              </a:lnSpc>
              <a:spcBef>
                <a:spcPts val="0"/>
              </a:spcBef>
              <a:spcAft>
                <a:spcPts val="0"/>
              </a:spcAft>
              <a:buClr>
                <a:srgbClr val="54B948"/>
              </a:buClr>
              <a:buSzPct val="25000"/>
              <a:buFont typeface="Arial"/>
              <a:buNone/>
            </a:pPr>
            <a:r>
              <a:rPr b="0" i="0" lang="en-US" sz="7200" u="none" cap="none" strike="noStrike">
                <a:solidFill>
                  <a:srgbClr val="54B948"/>
                </a:solidFill>
                <a:latin typeface="Arial"/>
                <a:ea typeface="Arial"/>
                <a:cs typeface="Arial"/>
                <a:sym typeface="Arial"/>
              </a:rPr>
              <a:t>29300</a:t>
            </a:r>
          </a:p>
          <a:p>
            <a:pPr indent="0" lvl="0" marL="0" marR="0" rtl="0" algn="ctr">
              <a:lnSpc>
                <a:spcPct val="106250"/>
              </a:lnSpc>
              <a:spcBef>
                <a:spcPts val="10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zaměstnanců</a:t>
            </a:r>
          </a:p>
        </p:txBody>
      </p:sp>
      <p:sp>
        <p:nvSpPr>
          <p:cNvPr id="83" name="Shape 8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90" name="Shape 90"/>
          <p:cNvSpPr txBox="1"/>
          <p:nvPr/>
        </p:nvSpPr>
        <p:spPr>
          <a:xfrm>
            <a:off x="1927859" y="777241"/>
            <a:ext cx="5237589" cy="1525901"/>
          </a:xfrm>
          <a:prstGeom prst="rect">
            <a:avLst/>
          </a:prstGeom>
          <a:noFill/>
          <a:ln>
            <a:noFill/>
          </a:ln>
        </p:spPr>
        <p:txBody>
          <a:bodyPr anchorCtr="0" anchor="t" bIns="45700" lIns="108000" rIns="108000" tIns="108000">
            <a:noAutofit/>
          </a:bodyPr>
          <a:lstStyle/>
          <a:p>
            <a:pPr indent="0" lvl="0" marL="0" marR="0" rtl="0" algn="ctr">
              <a:lnSpc>
                <a:spcPct val="96666"/>
              </a:lnSpc>
              <a:spcBef>
                <a:spcPts val="0"/>
              </a:spcBef>
              <a:spcAft>
                <a:spcPts val="0"/>
              </a:spcAft>
              <a:buClr>
                <a:srgbClr val="404040"/>
              </a:buClr>
              <a:buSzPct val="25000"/>
              <a:buFont typeface="Arial"/>
              <a:buNone/>
            </a:pPr>
            <a:r>
              <a:rPr b="0" i="0" lang="en-US" sz="2800" u="none" cap="none" strike="noStrike">
                <a:solidFill>
                  <a:srgbClr val="404040"/>
                </a:solidFill>
                <a:latin typeface="Arial"/>
                <a:ea typeface="Arial"/>
                <a:cs typeface="Arial"/>
                <a:sym typeface="Arial"/>
              </a:rPr>
              <a:t>obrat 2013</a:t>
            </a:r>
            <a:br>
              <a:rPr b="0" i="0" lang="en-US" sz="3200" u="none" cap="none" strike="noStrike">
                <a:solidFill>
                  <a:srgbClr val="404040"/>
                </a:solidFill>
                <a:latin typeface="Arial"/>
                <a:ea typeface="Arial"/>
                <a:cs typeface="Arial"/>
                <a:sym typeface="Arial"/>
              </a:rPr>
            </a:br>
            <a:r>
              <a:rPr b="0" i="0" lang="en-US" sz="6000" u="none" cap="none" strike="noStrike">
                <a:solidFill>
                  <a:srgbClr val="54B948"/>
                </a:solidFill>
                <a:latin typeface="Arial"/>
                <a:ea typeface="Arial"/>
                <a:cs typeface="Arial"/>
                <a:sym typeface="Arial"/>
              </a:rPr>
              <a:t>$6.12 </a:t>
            </a:r>
            <a:r>
              <a:rPr b="0" i="0" lang="en-US" sz="4000" u="none" cap="none" strike="noStrike">
                <a:solidFill>
                  <a:srgbClr val="54B948"/>
                </a:solidFill>
                <a:latin typeface="Arial"/>
                <a:ea typeface="Arial"/>
                <a:cs typeface="Arial"/>
                <a:sym typeface="Arial"/>
              </a:rPr>
              <a:t>miliard</a:t>
            </a:r>
          </a:p>
        </p:txBody>
      </p:sp>
      <p:sp>
        <p:nvSpPr>
          <p:cNvPr id="91" name="Shape 91"/>
          <p:cNvSpPr txBox="1"/>
          <p:nvPr/>
        </p:nvSpPr>
        <p:spPr>
          <a:xfrm>
            <a:off x="1927859" y="2453641"/>
            <a:ext cx="5237589" cy="1525901"/>
          </a:xfrm>
          <a:prstGeom prst="rect">
            <a:avLst/>
          </a:prstGeom>
          <a:noFill/>
          <a:ln>
            <a:noFill/>
          </a:ln>
        </p:spPr>
        <p:txBody>
          <a:bodyPr anchorCtr="0" anchor="t" bIns="45700" lIns="108000" rIns="108000" tIns="108000">
            <a:noAutofit/>
          </a:bodyPr>
          <a:lstStyle/>
          <a:p>
            <a:pPr indent="0" lvl="0" marL="0" marR="0" rtl="0" algn="ctr">
              <a:lnSpc>
                <a:spcPct val="96666"/>
              </a:lnSpc>
              <a:spcBef>
                <a:spcPts val="0"/>
              </a:spcBef>
              <a:spcAft>
                <a:spcPts val="0"/>
              </a:spcAft>
              <a:buClr>
                <a:srgbClr val="404040"/>
              </a:buClr>
              <a:buSzPct val="25000"/>
              <a:buFont typeface="Arial"/>
              <a:buNone/>
            </a:pPr>
            <a:r>
              <a:rPr b="0" i="0" lang="en-US" sz="2800" u="none" cap="none" strike="noStrike">
                <a:solidFill>
                  <a:srgbClr val="404040"/>
                </a:solidFill>
                <a:latin typeface="Arial"/>
                <a:ea typeface="Arial"/>
                <a:cs typeface="Arial"/>
                <a:sym typeface="Arial"/>
              </a:rPr>
              <a:t>zisk 2013</a:t>
            </a:r>
            <a:br>
              <a:rPr b="0" i="0" lang="en-US" sz="3200" u="none" cap="none" strike="noStrike">
                <a:solidFill>
                  <a:srgbClr val="54B948"/>
                </a:solidFill>
                <a:latin typeface="Arial"/>
                <a:ea typeface="Arial"/>
                <a:cs typeface="Arial"/>
                <a:sym typeface="Arial"/>
              </a:rPr>
            </a:br>
            <a:r>
              <a:rPr b="0" i="0" lang="en-US" sz="6000" u="none" cap="none" strike="noStrike">
                <a:solidFill>
                  <a:srgbClr val="54B948"/>
                </a:solidFill>
                <a:latin typeface="Arial"/>
                <a:ea typeface="Arial"/>
                <a:cs typeface="Arial"/>
                <a:sym typeface="Arial"/>
              </a:rPr>
              <a:t>$452 </a:t>
            </a:r>
            <a:r>
              <a:rPr b="1" i="0" lang="en-US" sz="4000" u="none" cap="none" strike="noStrike">
                <a:solidFill>
                  <a:srgbClr val="54B948"/>
                </a:solidFill>
                <a:latin typeface="Arial"/>
                <a:ea typeface="Arial"/>
                <a:cs typeface="Arial"/>
                <a:sym typeface="Arial"/>
              </a:rPr>
              <a:t>milionů</a:t>
            </a:r>
          </a:p>
        </p:txBody>
      </p:sp>
      <p:sp>
        <p:nvSpPr>
          <p:cNvPr id="92" name="Shape 92"/>
          <p:cNvSpPr txBox="1"/>
          <p:nvPr>
            <p:ph idx="10" type="dt"/>
          </p:nvPr>
        </p:nvSpPr>
        <p:spPr>
          <a:xfrm>
            <a:off x="900112" y="4760912"/>
            <a:ext cx="1111566"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93" name="Shape 93"/>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idx="1" type="body"/>
          </p:nvPr>
        </p:nvSpPr>
        <p:spPr>
          <a:xfrm>
            <a:off x="969107" y="1866514"/>
            <a:ext cx="6079969" cy="2240665"/>
          </a:xfrm>
          <a:prstGeom prst="rect">
            <a:avLst/>
          </a:prstGeom>
          <a:noFill/>
          <a:ln>
            <a:noFill/>
          </a:ln>
        </p:spPr>
        <p:txBody>
          <a:bodyPr anchorCtr="0" anchor="t" bIns="0" lIns="108000" rIns="108000" tIns="108000">
            <a:noAutofit/>
          </a:bodyPr>
          <a:lstStyle/>
          <a:p>
            <a:pPr indent="-252000" lvl="0" marL="252000" marR="0" rtl="0" algn="l">
              <a:lnSpc>
                <a:spcPct val="137500"/>
              </a:lnSpc>
              <a:spcBef>
                <a:spcPts val="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Maloobchod</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Finance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Telekomunikace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Cestování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Čerpací stanice</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Zdravotnictví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Pohostinství</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Zábava</a:t>
            </a:r>
          </a:p>
          <a:p>
            <a:pPr indent="-252000" lvl="0" marL="252000" marR="0" rtl="0" algn="l">
              <a:lnSpc>
                <a:spcPct val="137500"/>
              </a:lnSpc>
              <a:spcBef>
                <a:spcPts val="100"/>
              </a:spcBef>
              <a:spcAft>
                <a:spcPts val="0"/>
              </a:spcAft>
              <a:buClr>
                <a:srgbClr val="54B948"/>
              </a:buClr>
              <a:buSzPct val="80000"/>
              <a:buFont typeface="Noto Sans Symbols"/>
              <a:buChar char="▪"/>
            </a:pPr>
            <a:r>
              <a:rPr b="0" i="0" lang="en-US" sz="2400" u="none" cap="none" strike="noStrike">
                <a:solidFill>
                  <a:srgbClr val="404040"/>
                </a:solidFill>
                <a:latin typeface="Arial"/>
                <a:ea typeface="Arial"/>
                <a:cs typeface="Arial"/>
                <a:sym typeface="Arial"/>
              </a:rPr>
              <a:t>Veřejná správa</a:t>
            </a:r>
          </a:p>
        </p:txBody>
      </p:sp>
      <p:sp>
        <p:nvSpPr>
          <p:cNvPr id="100" name="Shape 100"/>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Corporation</a:t>
            </a:r>
          </a:p>
        </p:txBody>
      </p:sp>
      <p:sp>
        <p:nvSpPr>
          <p:cNvPr id="101" name="Shape 101"/>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02" name="Shape 102"/>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sp>
        <p:nvSpPr>
          <p:cNvPr id="103" name="Shape 103"/>
          <p:cNvSpPr txBox="1"/>
          <p:nvPr/>
        </p:nvSpPr>
        <p:spPr>
          <a:xfrm>
            <a:off x="969157" y="1146704"/>
            <a:ext cx="6914829" cy="1052460"/>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rgbClr val="404040"/>
              </a:buClr>
              <a:buSzPct val="25000"/>
              <a:buFont typeface="Arial"/>
              <a:buNone/>
            </a:pPr>
            <a:r>
              <a:rPr b="0" i="0" lang="en-US" sz="3200" u="none" cap="none" strike="noStrike">
                <a:solidFill>
                  <a:srgbClr val="404040"/>
                </a:solidFill>
                <a:latin typeface="Arial"/>
                <a:ea typeface="Arial"/>
                <a:cs typeface="Arial"/>
                <a:sym typeface="Arial"/>
              </a:rPr>
              <a:t>Poskytovatel řešení pro</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rgbClr val="FFFFFF"/>
                </a:solidFill>
                <a:latin typeface="Arial"/>
                <a:ea typeface="Arial"/>
                <a:cs typeface="Arial"/>
                <a:sym typeface="Arial"/>
              </a:rPr>
              <a:t>‹#›</a:t>
            </a:fld>
          </a:p>
        </p:txBody>
      </p:sp>
      <p:sp>
        <p:nvSpPr>
          <p:cNvPr id="110" name="Shape 110"/>
          <p:cNvSpPr txBox="1"/>
          <p:nvPr/>
        </p:nvSpPr>
        <p:spPr>
          <a:xfrm>
            <a:off x="309350" y="1519740"/>
            <a:ext cx="7722549" cy="2366459"/>
          </a:xfrm>
          <a:prstGeom prst="rect">
            <a:avLst/>
          </a:prstGeom>
          <a:noFill/>
          <a:ln>
            <a:noFill/>
          </a:ln>
        </p:spPr>
        <p:txBody>
          <a:bodyPr anchorCtr="0" anchor="t" bIns="45700" lIns="108000" rIns="108000" tIns="108000">
            <a:noAutofit/>
          </a:bodyPr>
          <a:lstStyle/>
          <a:p>
            <a:pPr indent="0" lvl="0" marL="0" marR="0" rtl="0" algn="l">
              <a:lnSpc>
                <a:spcPct val="100000"/>
              </a:lnSpc>
              <a:spcBef>
                <a:spcPts val="0"/>
              </a:spcBef>
              <a:spcAft>
                <a:spcPts val="0"/>
              </a:spcAft>
              <a:buClr>
                <a:schemeClr val="lt1"/>
              </a:buClr>
              <a:buSzPct val="25000"/>
              <a:buFont typeface="Arial"/>
              <a:buNone/>
            </a:pPr>
            <a:r>
              <a:rPr b="0" i="0" lang="en-US" sz="2200" u="none" cap="none" strike="noStrike">
                <a:solidFill>
                  <a:schemeClr val="lt1"/>
                </a:solidFill>
                <a:latin typeface="Arial"/>
                <a:ea typeface="Arial"/>
                <a:cs typeface="Arial"/>
                <a:sym typeface="Arial"/>
              </a:rPr>
              <a:t>NCR Corporation</a:t>
            </a:r>
          </a:p>
          <a:p>
            <a:pPr indent="0" lvl="0" marL="0" marR="0" rtl="0" algn="l">
              <a:lnSpc>
                <a:spcPct val="100000"/>
              </a:lnSpc>
              <a:spcBef>
                <a:spcPts val="100"/>
              </a:spcBef>
              <a:spcAft>
                <a:spcPts val="0"/>
              </a:spcAft>
              <a:buClr>
                <a:srgbClr val="404040"/>
              </a:buClr>
              <a:buFont typeface="Arial"/>
              <a:buNone/>
            </a:pPr>
            <a:r>
              <a:t/>
            </a:r>
            <a:endParaRPr b="0" i="0" sz="105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chemeClr val="lt1"/>
              </a:buClr>
              <a:buSzPct val="25000"/>
              <a:buFont typeface="Arial"/>
              <a:buNone/>
            </a:pPr>
            <a:r>
              <a:rPr b="0" i="0" lang="en-US" sz="5400" u="none" cap="none" strike="noStrike">
                <a:solidFill>
                  <a:schemeClr val="lt1"/>
                </a:solidFill>
                <a:latin typeface="Arial"/>
                <a:ea typeface="Arial"/>
                <a:cs typeface="Arial"/>
                <a:sym typeface="Arial"/>
              </a:rPr>
              <a:t>CENTER OF EXCELLENCE</a:t>
            </a:r>
            <a:br>
              <a:rPr b="0" i="0" lang="en-US" sz="4000" u="none" cap="none" strike="noStrike">
                <a:solidFill>
                  <a:schemeClr val="lt1"/>
                </a:solidFill>
                <a:latin typeface="Arial"/>
                <a:ea typeface="Arial"/>
                <a:cs typeface="Arial"/>
                <a:sym typeface="Arial"/>
              </a:rPr>
            </a:br>
            <a:r>
              <a:rPr b="0" i="0" lang="en-US" sz="3200" u="none" cap="none" strike="noStrike">
                <a:solidFill>
                  <a:schemeClr val="lt1"/>
                </a:solidFill>
                <a:latin typeface="Arial"/>
                <a:ea typeface="Arial"/>
                <a:cs typeface="Arial"/>
                <a:sym typeface="Arial"/>
              </a:rPr>
              <a:t>Praha, Vývojové centrum</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idx="2" type="body"/>
          </p:nvPr>
        </p:nvSpPr>
        <p:spPr>
          <a:xfrm>
            <a:off x="900000" y="200025"/>
            <a:ext cx="7731124" cy="7199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4B948"/>
              </a:buClr>
              <a:buSzPct val="25000"/>
              <a:buFont typeface="Arial"/>
              <a:buNone/>
            </a:pPr>
            <a:r>
              <a:rPr b="0" i="0" lang="en-US" sz="1800" u="none" cap="none" strike="noStrike">
                <a:solidFill>
                  <a:srgbClr val="54B948"/>
                </a:solidFill>
                <a:latin typeface="Arial"/>
                <a:ea typeface="Arial"/>
                <a:cs typeface="Arial"/>
                <a:sym typeface="Arial"/>
              </a:rPr>
              <a:t>NCR Center of Excellence, Praha</a:t>
            </a:r>
          </a:p>
        </p:txBody>
      </p:sp>
      <p:sp>
        <p:nvSpPr>
          <p:cNvPr id="117" name="Shape 117"/>
          <p:cNvSpPr txBox="1"/>
          <p:nvPr>
            <p:ph idx="12" type="sldNum"/>
          </p:nvPr>
        </p:nvSpPr>
        <p:spPr>
          <a:xfrm>
            <a:off x="8612188" y="4803775"/>
            <a:ext cx="236536" cy="230188"/>
          </a:xfrm>
          <a:prstGeom prst="rect">
            <a:avLst/>
          </a:prstGeom>
          <a:noFill/>
          <a:ln>
            <a:noFill/>
          </a:ln>
        </p:spPr>
        <p:txBody>
          <a:bodyPr anchorCtr="0" anchor="t" bIns="0" lIns="0" rIns="0" tIns="6120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2"/>
                </a:solidFill>
                <a:latin typeface="Arial"/>
                <a:ea typeface="Arial"/>
                <a:cs typeface="Arial"/>
                <a:sym typeface="Arial"/>
              </a:rPr>
              <a:t>‹#›</a:t>
            </a:fld>
          </a:p>
        </p:txBody>
      </p:sp>
      <p:sp>
        <p:nvSpPr>
          <p:cNvPr id="118" name="Shape 118"/>
          <p:cNvSpPr txBox="1"/>
          <p:nvPr>
            <p:ph idx="10" type="dt"/>
          </p:nvPr>
        </p:nvSpPr>
        <p:spPr>
          <a:xfrm>
            <a:off x="900112" y="4760912"/>
            <a:ext cx="1657891" cy="274636"/>
          </a:xfrm>
          <a:prstGeom prst="rect">
            <a:avLst/>
          </a:prstGeom>
          <a:noFill/>
          <a:ln>
            <a:noFill/>
          </a:ln>
        </p:spPr>
        <p:txBody>
          <a:bodyPr anchorCtr="0" anchor="ctr" bIns="45700" lIns="0" rIns="91425" tIns="45700">
            <a:noAutofit/>
          </a:bodyPr>
          <a:lstStyle/>
          <a:p>
            <a:pPr indent="0" lvl="0" marL="0" marR="0" rtl="0" algn="l">
              <a:spcBef>
                <a:spcPts val="0"/>
              </a:spcBef>
              <a:spcAft>
                <a:spcPts val="0"/>
              </a:spcAft>
              <a:buSzPct val="25000"/>
              <a:buNone/>
            </a:pPr>
            <a:r>
              <a:rPr b="0" i="0" lang="en-US" sz="800" u="none" cap="none" strike="noStrike">
                <a:solidFill>
                  <a:schemeClr val="dk2"/>
                </a:solidFill>
                <a:latin typeface="Arial"/>
                <a:ea typeface="Arial"/>
                <a:cs typeface="Arial"/>
                <a:sym typeface="Arial"/>
              </a:rPr>
              <a:t>NCR Corporation</a:t>
            </a:r>
          </a:p>
        </p:txBody>
      </p:sp>
      <p:pic>
        <p:nvPicPr>
          <p:cNvPr id="119" name="Shape 119"/>
          <p:cNvPicPr preferRelativeResize="0"/>
          <p:nvPr/>
        </p:nvPicPr>
        <p:blipFill rotWithShape="1">
          <a:blip r:embed="rId3">
            <a:alphaModFix/>
          </a:blip>
          <a:srcRect b="0" l="0" r="0" t="0"/>
          <a:stretch/>
        </p:blipFill>
        <p:spPr>
          <a:xfrm>
            <a:off x="3527212" y="1101699"/>
            <a:ext cx="4871195" cy="3247463"/>
          </a:xfrm>
          <a:prstGeom prst="rect">
            <a:avLst/>
          </a:prstGeom>
          <a:noFill/>
          <a:ln>
            <a:noFill/>
          </a:ln>
        </p:spPr>
      </p:pic>
      <p:sp>
        <p:nvSpPr>
          <p:cNvPr id="120" name="Shape 120"/>
          <p:cNvSpPr txBox="1"/>
          <p:nvPr/>
        </p:nvSpPr>
        <p:spPr>
          <a:xfrm>
            <a:off x="1160251" y="1768782"/>
            <a:ext cx="4095628" cy="1997274"/>
          </a:xfrm>
          <a:prstGeom prst="rect">
            <a:avLst/>
          </a:prstGeom>
          <a:noFill/>
          <a:ln>
            <a:noFill/>
          </a:ln>
        </p:spPr>
        <p:txBody>
          <a:bodyPr anchorCtr="0" anchor="t" bIns="45700" lIns="108000" rIns="108000" tIns="108000">
            <a:noAutofit/>
          </a:bodyPr>
          <a:lstStyle/>
          <a:p>
            <a:pPr indent="0" lvl="0" marL="0" marR="0" rtl="0" algn="ctr">
              <a:lnSpc>
                <a:spcPct val="100000"/>
              </a:lnSpc>
              <a:spcBef>
                <a:spcPts val="0"/>
              </a:spcBef>
              <a:spcAft>
                <a:spcPts val="0"/>
              </a:spcAft>
              <a:buClr>
                <a:srgbClr val="54B948"/>
              </a:buClr>
              <a:buSzPct val="25000"/>
              <a:buFont typeface="Arial"/>
              <a:buNone/>
            </a:pPr>
            <a:r>
              <a:rPr b="0" i="0" lang="en-US" sz="7200" u="none" cap="none" strike="noStrike">
                <a:solidFill>
                  <a:srgbClr val="54B948"/>
                </a:solidFill>
                <a:latin typeface="Arial"/>
                <a:ea typeface="Arial"/>
                <a:cs typeface="Arial"/>
                <a:sym typeface="Arial"/>
              </a:rPr>
              <a:t>200</a:t>
            </a:r>
          </a:p>
          <a:p>
            <a:pPr indent="0" lvl="0" marL="0" marR="0" rtl="0" algn="ctr">
              <a:lnSpc>
                <a:spcPct val="79166"/>
              </a:lnSpc>
              <a:spcBef>
                <a:spcPts val="100"/>
              </a:spcBef>
              <a:spcAft>
                <a:spcPts val="0"/>
              </a:spcAft>
              <a:buClr>
                <a:srgbClr val="404040"/>
              </a:buClr>
              <a:buSzPct val="25000"/>
              <a:buFont typeface="Arial"/>
              <a:buNone/>
            </a:pPr>
            <a:r>
              <a:rPr b="0" i="0" lang="en-US" sz="2400" u="none" cap="none" strike="noStrike">
                <a:solidFill>
                  <a:srgbClr val="404040"/>
                </a:solidFill>
                <a:latin typeface="Arial"/>
                <a:ea typeface="Arial"/>
                <a:cs typeface="Arial"/>
                <a:sym typeface="Arial"/>
              </a:rPr>
              <a:t>zaměstnanců</a:t>
            </a:r>
          </a:p>
        </p:txBody>
      </p:sp>
    </p:spTree>
  </p:cSld>
  <p:clrMapOvr>
    <a:masterClrMapping/>
  </p:clrMapOvr>
</p:sld>
</file>

<file path=ppt/theme/theme1.xml><?xml version="1.0" encoding="utf-8"?>
<a:theme xmlns:a="http://schemas.openxmlformats.org/drawingml/2006/main" xmlns:r="http://schemas.openxmlformats.org/officeDocument/2006/relationships" name="NCR PPT Template v4">
  <a:themeElements>
    <a:clrScheme name="NCR Theme Colors FINAL">
      <a:dk1>
        <a:srgbClr val="000000"/>
      </a:dk1>
      <a:lt1>
        <a:srgbClr val="FFFFFF"/>
      </a:lt1>
      <a:dk2>
        <a:srgbClr val="54B948"/>
      </a:dk2>
      <a:lt2>
        <a:srgbClr val="EEECE1"/>
      </a:lt2>
      <a:accent1>
        <a:srgbClr val="C5322B"/>
      </a:accent1>
      <a:accent2>
        <a:srgbClr val="8080D9"/>
      </a:accent2>
      <a:accent3>
        <a:srgbClr val="6ED3E4"/>
      </a:accent3>
      <a:accent4>
        <a:srgbClr val="E5E31C"/>
      </a:accent4>
      <a:accent5>
        <a:srgbClr val="3873AD"/>
      </a:accent5>
      <a:accent6>
        <a:srgbClr val="C1AA8C"/>
      </a:accent6>
      <a:hlink>
        <a:srgbClr val="4D99F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